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sldIdLst>
    <p:sldId id="256" r:id="rId2"/>
    <p:sldId id="257" r:id="rId3"/>
    <p:sldId id="258" r:id="rId4"/>
    <p:sldId id="259" r:id="rId5"/>
    <p:sldId id="260" r:id="rId6"/>
    <p:sldId id="275" r:id="rId7"/>
    <p:sldId id="276" r:id="rId8"/>
    <p:sldId id="277" r:id="rId9"/>
    <p:sldId id="278" r:id="rId10"/>
    <p:sldId id="279" r:id="rId11"/>
    <p:sldId id="274" r:id="rId1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Деришева Оксана Борисовна" initials="ДОБ" lastIdx="13"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49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17F95F42-2789-49DD-85A2-AB316835AF4C}" type="datetimeFigureOut">
              <a:rPr lang="ru-RU" smtClean="0"/>
              <a:t>09.07.2026</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49E41620-7189-4BE7-B828-455EA56302B4}" type="slidenum">
              <a:rPr lang="ru-RU" smtClean="0"/>
              <a:t>‹#›</a:t>
            </a:fld>
            <a:endParaRPr lang="ru-RU"/>
          </a:p>
        </p:txBody>
      </p:sp>
    </p:spTree>
    <p:extLst>
      <p:ext uri="{BB962C8B-B14F-4D97-AF65-F5344CB8AC3E}">
        <p14:creationId xmlns:p14="http://schemas.microsoft.com/office/powerpoint/2010/main" val="27399855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7F95F42-2789-49DD-85A2-AB316835AF4C}" type="datetimeFigureOut">
              <a:rPr lang="ru-RU" smtClean="0"/>
              <a:t>09.07.2026</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9E41620-7189-4BE7-B828-455EA56302B4}" type="slidenum">
              <a:rPr lang="ru-RU" smtClean="0"/>
              <a:t>‹#›</a:t>
            </a:fld>
            <a:endParaRPr lang="ru-RU"/>
          </a:p>
        </p:txBody>
      </p:sp>
    </p:spTree>
    <p:extLst>
      <p:ext uri="{BB962C8B-B14F-4D97-AF65-F5344CB8AC3E}">
        <p14:creationId xmlns:p14="http://schemas.microsoft.com/office/powerpoint/2010/main" val="689597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7F95F42-2789-49DD-85A2-AB316835AF4C}" type="datetimeFigureOut">
              <a:rPr lang="ru-RU" smtClean="0"/>
              <a:t>09.07.2026</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9E41620-7189-4BE7-B828-455EA56302B4}"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073757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17F95F42-2789-49DD-85A2-AB316835AF4C}" type="datetimeFigureOut">
              <a:rPr lang="ru-RU" smtClean="0"/>
              <a:t>09.07.2026</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9E41620-7189-4BE7-B828-455EA56302B4}" type="slidenum">
              <a:rPr lang="ru-RU" smtClean="0"/>
              <a:t>‹#›</a:t>
            </a:fld>
            <a:endParaRPr lang="ru-RU"/>
          </a:p>
        </p:txBody>
      </p:sp>
    </p:spTree>
    <p:extLst>
      <p:ext uri="{BB962C8B-B14F-4D97-AF65-F5344CB8AC3E}">
        <p14:creationId xmlns:p14="http://schemas.microsoft.com/office/powerpoint/2010/main" val="39872739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17F95F42-2789-49DD-85A2-AB316835AF4C}" type="datetimeFigureOut">
              <a:rPr lang="ru-RU" smtClean="0"/>
              <a:t>09.07.2026</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9E41620-7189-4BE7-B828-455EA56302B4}"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780793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17F95F42-2789-49DD-85A2-AB316835AF4C}" type="datetimeFigureOut">
              <a:rPr lang="ru-RU" smtClean="0"/>
              <a:t>09.07.2026</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9E41620-7189-4BE7-B828-455EA56302B4}" type="slidenum">
              <a:rPr lang="ru-RU" smtClean="0"/>
              <a:t>‹#›</a:t>
            </a:fld>
            <a:endParaRPr lang="ru-RU"/>
          </a:p>
        </p:txBody>
      </p:sp>
    </p:spTree>
    <p:extLst>
      <p:ext uri="{BB962C8B-B14F-4D97-AF65-F5344CB8AC3E}">
        <p14:creationId xmlns:p14="http://schemas.microsoft.com/office/powerpoint/2010/main" val="2199267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7F95F42-2789-49DD-85A2-AB316835AF4C}" type="datetimeFigureOut">
              <a:rPr lang="ru-RU" smtClean="0"/>
              <a:t>09.07.2026</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9E41620-7189-4BE7-B828-455EA56302B4}" type="slidenum">
              <a:rPr lang="ru-RU" smtClean="0"/>
              <a:t>‹#›</a:t>
            </a:fld>
            <a:endParaRPr lang="ru-RU"/>
          </a:p>
        </p:txBody>
      </p:sp>
    </p:spTree>
    <p:extLst>
      <p:ext uri="{BB962C8B-B14F-4D97-AF65-F5344CB8AC3E}">
        <p14:creationId xmlns:p14="http://schemas.microsoft.com/office/powerpoint/2010/main" val="18616747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7F95F42-2789-49DD-85A2-AB316835AF4C}" type="datetimeFigureOut">
              <a:rPr lang="ru-RU" smtClean="0"/>
              <a:t>09.07.2026</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9E41620-7189-4BE7-B828-455EA56302B4}" type="slidenum">
              <a:rPr lang="ru-RU" smtClean="0"/>
              <a:t>‹#›</a:t>
            </a:fld>
            <a:endParaRPr lang="ru-RU"/>
          </a:p>
        </p:txBody>
      </p:sp>
    </p:spTree>
    <p:extLst>
      <p:ext uri="{BB962C8B-B14F-4D97-AF65-F5344CB8AC3E}">
        <p14:creationId xmlns:p14="http://schemas.microsoft.com/office/powerpoint/2010/main" val="21586992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7F95F42-2789-49DD-85A2-AB316835AF4C}" type="datetimeFigureOut">
              <a:rPr lang="ru-RU" smtClean="0"/>
              <a:t>09.07.2026</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9E41620-7189-4BE7-B828-455EA56302B4}" type="slidenum">
              <a:rPr lang="ru-RU" smtClean="0"/>
              <a:t>‹#›</a:t>
            </a:fld>
            <a:endParaRPr lang="ru-RU"/>
          </a:p>
        </p:txBody>
      </p:sp>
    </p:spTree>
    <p:extLst>
      <p:ext uri="{BB962C8B-B14F-4D97-AF65-F5344CB8AC3E}">
        <p14:creationId xmlns:p14="http://schemas.microsoft.com/office/powerpoint/2010/main" val="5042576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7F95F42-2789-49DD-85A2-AB316835AF4C}" type="datetimeFigureOut">
              <a:rPr lang="ru-RU" smtClean="0"/>
              <a:t>09.07.2026</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9E41620-7189-4BE7-B828-455EA56302B4}" type="slidenum">
              <a:rPr lang="ru-RU" smtClean="0"/>
              <a:t>‹#›</a:t>
            </a:fld>
            <a:endParaRPr lang="ru-RU"/>
          </a:p>
        </p:txBody>
      </p:sp>
    </p:spTree>
    <p:extLst>
      <p:ext uri="{BB962C8B-B14F-4D97-AF65-F5344CB8AC3E}">
        <p14:creationId xmlns:p14="http://schemas.microsoft.com/office/powerpoint/2010/main" val="3066313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17F95F42-2789-49DD-85A2-AB316835AF4C}" type="datetimeFigureOut">
              <a:rPr lang="ru-RU" smtClean="0"/>
              <a:t>09.07.2026</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49E41620-7189-4BE7-B828-455EA56302B4}" type="slidenum">
              <a:rPr lang="ru-RU" smtClean="0"/>
              <a:t>‹#›</a:t>
            </a:fld>
            <a:endParaRPr lang="ru-RU"/>
          </a:p>
        </p:txBody>
      </p:sp>
    </p:spTree>
    <p:extLst>
      <p:ext uri="{BB962C8B-B14F-4D97-AF65-F5344CB8AC3E}">
        <p14:creationId xmlns:p14="http://schemas.microsoft.com/office/powerpoint/2010/main" val="2283947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17F95F42-2789-49DD-85A2-AB316835AF4C}" type="datetimeFigureOut">
              <a:rPr lang="ru-RU" smtClean="0"/>
              <a:t>09.07.2026</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9E41620-7189-4BE7-B828-455EA56302B4}" type="slidenum">
              <a:rPr lang="ru-RU" smtClean="0"/>
              <a:t>‹#›</a:t>
            </a:fld>
            <a:endParaRPr lang="ru-RU"/>
          </a:p>
        </p:txBody>
      </p:sp>
    </p:spTree>
    <p:extLst>
      <p:ext uri="{BB962C8B-B14F-4D97-AF65-F5344CB8AC3E}">
        <p14:creationId xmlns:p14="http://schemas.microsoft.com/office/powerpoint/2010/main" val="2197675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17F95F42-2789-49DD-85A2-AB316835AF4C}" type="datetimeFigureOut">
              <a:rPr lang="ru-RU" smtClean="0"/>
              <a:t>09.07.2026</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9E41620-7189-4BE7-B828-455EA56302B4}" type="slidenum">
              <a:rPr lang="ru-RU" smtClean="0"/>
              <a:t>‹#›</a:t>
            </a:fld>
            <a:endParaRPr lang="ru-RU"/>
          </a:p>
        </p:txBody>
      </p:sp>
    </p:spTree>
    <p:extLst>
      <p:ext uri="{BB962C8B-B14F-4D97-AF65-F5344CB8AC3E}">
        <p14:creationId xmlns:p14="http://schemas.microsoft.com/office/powerpoint/2010/main" val="1536290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F95F42-2789-49DD-85A2-AB316835AF4C}" type="datetimeFigureOut">
              <a:rPr lang="ru-RU" smtClean="0"/>
              <a:t>09.07.2026</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9E41620-7189-4BE7-B828-455EA56302B4}" type="slidenum">
              <a:rPr lang="ru-RU" smtClean="0"/>
              <a:t>‹#›</a:t>
            </a:fld>
            <a:endParaRPr lang="ru-RU"/>
          </a:p>
        </p:txBody>
      </p:sp>
    </p:spTree>
    <p:extLst>
      <p:ext uri="{BB962C8B-B14F-4D97-AF65-F5344CB8AC3E}">
        <p14:creationId xmlns:p14="http://schemas.microsoft.com/office/powerpoint/2010/main" val="2085330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17F95F42-2789-49DD-85A2-AB316835AF4C}" type="datetimeFigureOut">
              <a:rPr lang="ru-RU" smtClean="0"/>
              <a:t>09.07.2026</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9E41620-7189-4BE7-B828-455EA56302B4}" type="slidenum">
              <a:rPr lang="ru-RU" smtClean="0"/>
              <a:t>‹#›</a:t>
            </a:fld>
            <a:endParaRPr lang="ru-RU"/>
          </a:p>
        </p:txBody>
      </p:sp>
    </p:spTree>
    <p:extLst>
      <p:ext uri="{BB962C8B-B14F-4D97-AF65-F5344CB8AC3E}">
        <p14:creationId xmlns:p14="http://schemas.microsoft.com/office/powerpoint/2010/main" val="31949274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17F95F42-2789-49DD-85A2-AB316835AF4C}" type="datetimeFigureOut">
              <a:rPr lang="ru-RU" smtClean="0"/>
              <a:t>09.07.2026</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9E41620-7189-4BE7-B828-455EA56302B4}" type="slidenum">
              <a:rPr lang="ru-RU" smtClean="0"/>
              <a:t>‹#›</a:t>
            </a:fld>
            <a:endParaRPr lang="ru-RU"/>
          </a:p>
        </p:txBody>
      </p:sp>
    </p:spTree>
    <p:extLst>
      <p:ext uri="{BB962C8B-B14F-4D97-AF65-F5344CB8AC3E}">
        <p14:creationId xmlns:p14="http://schemas.microsoft.com/office/powerpoint/2010/main" val="32550273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7F95F42-2789-49DD-85A2-AB316835AF4C}" type="datetimeFigureOut">
              <a:rPr lang="ru-RU" smtClean="0"/>
              <a:t>09.07.2026</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9E41620-7189-4BE7-B828-455EA56302B4}" type="slidenum">
              <a:rPr lang="ru-RU" smtClean="0"/>
              <a:t>‹#›</a:t>
            </a:fld>
            <a:endParaRPr lang="ru-RU"/>
          </a:p>
        </p:txBody>
      </p:sp>
    </p:spTree>
    <p:extLst>
      <p:ext uri="{BB962C8B-B14F-4D97-AF65-F5344CB8AC3E}">
        <p14:creationId xmlns:p14="http://schemas.microsoft.com/office/powerpoint/2010/main" val="2926928384"/>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 id="2147483714" r:id="rId13"/>
    <p:sldLayoutId id="2147483715" r:id="rId14"/>
    <p:sldLayoutId id="2147483716" r:id="rId15"/>
    <p:sldLayoutId id="2147483717"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22811" y="1785258"/>
            <a:ext cx="10929257" cy="2992124"/>
          </a:xfrm>
        </p:spPr>
        <p:txBody>
          <a:bodyPr>
            <a:normAutofit/>
          </a:bodyPr>
          <a:lstStyle/>
          <a:p>
            <a:pPr algn="just">
              <a:lnSpc>
                <a:spcPct val="80000"/>
              </a:lnSpc>
            </a:pPr>
            <a:r>
              <a:rPr lang="ru-RU" b="1" dirty="0">
                <a:latin typeface="Grtsk Tera" pitchFamily="2" charset="77"/>
              </a:rPr>
              <a:t>Обсуждение </a:t>
            </a:r>
            <a:r>
              <a:rPr lang="ru-RU" b="1" dirty="0" smtClean="0">
                <a:latin typeface="Grtsk Tera" pitchFamily="2" charset="77"/>
              </a:rPr>
              <a:t>нового Положения о собраниях акционеров</a:t>
            </a:r>
            <a:r>
              <a:rPr lang="ru-RU" b="1" dirty="0">
                <a:latin typeface="Grtsk Tera" pitchFamily="2" charset="77"/>
              </a:rPr>
              <a:t/>
            </a:r>
            <a:br>
              <a:rPr lang="ru-RU" b="1" dirty="0">
                <a:latin typeface="Grtsk Tera" pitchFamily="2" charset="77"/>
              </a:rPr>
            </a:br>
            <a:endParaRPr lang="ru-RU" dirty="0"/>
          </a:p>
        </p:txBody>
      </p:sp>
      <p:sp>
        <p:nvSpPr>
          <p:cNvPr id="3" name="Подзаголовок 2"/>
          <p:cNvSpPr>
            <a:spLocks noGrp="1"/>
          </p:cNvSpPr>
          <p:nvPr>
            <p:ph type="subTitle" idx="1"/>
          </p:nvPr>
        </p:nvSpPr>
        <p:spPr/>
        <p:txBody>
          <a:bodyPr/>
          <a:lstStyle/>
          <a:p>
            <a:r>
              <a:rPr lang="ru-RU" dirty="0" err="1" smtClean="0"/>
              <a:t>Оленьков</a:t>
            </a:r>
            <a:r>
              <a:rPr lang="ru-RU" dirty="0" smtClean="0"/>
              <a:t> Дмитрий Николаевич, </a:t>
            </a:r>
            <a:r>
              <a:rPr lang="ru-RU" dirty="0" smtClean="0"/>
              <a:t>независимый эксперт</a:t>
            </a:r>
          </a:p>
          <a:p>
            <a:r>
              <a:rPr lang="ru-RU" dirty="0" smtClean="0"/>
              <a:t>Полторацкий Георгий Борисович, независимый эксперт</a:t>
            </a:r>
            <a:endParaRPr lang="ru-RU" dirty="0"/>
          </a:p>
        </p:txBody>
      </p:sp>
    </p:spTree>
    <p:extLst>
      <p:ext uri="{BB962C8B-B14F-4D97-AF65-F5344CB8AC3E}">
        <p14:creationId xmlns:p14="http://schemas.microsoft.com/office/powerpoint/2010/main" val="42052427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98172" y="232224"/>
            <a:ext cx="9701938" cy="1280890"/>
          </a:xfrm>
        </p:spPr>
        <p:txBody>
          <a:bodyPr>
            <a:normAutofit/>
          </a:bodyPr>
          <a:lstStyle/>
          <a:p>
            <a:pPr algn="ctr"/>
            <a:r>
              <a:rPr lang="ru-RU" sz="2400" dirty="0" smtClean="0">
                <a:latin typeface="Grtsk Tera" pitchFamily="2" charset="0"/>
              </a:rPr>
              <a:t>Спорный момент 7: Протокол несостоявшегося собрания</a:t>
            </a:r>
            <a:endParaRPr lang="ru-RU" sz="2400" dirty="0">
              <a:latin typeface="Grtsk Tera" pitchFamily="2" charset="0"/>
            </a:endParaRPr>
          </a:p>
        </p:txBody>
      </p:sp>
      <p:sp>
        <p:nvSpPr>
          <p:cNvPr id="5" name="TextBox 4"/>
          <p:cNvSpPr txBox="1"/>
          <p:nvPr/>
        </p:nvSpPr>
        <p:spPr>
          <a:xfrm>
            <a:off x="2103203" y="1154968"/>
            <a:ext cx="8268008" cy="5370699"/>
          </a:xfrm>
          <a:prstGeom prst="rect">
            <a:avLst/>
          </a:prstGeom>
          <a:noFill/>
          <a:ln>
            <a:solidFill>
              <a:schemeClr val="accent1"/>
            </a:solidFill>
          </a:ln>
        </p:spPr>
        <p:txBody>
          <a:bodyPr wrap="square" lIns="91438" tIns="45719" rIns="91438" bIns="45719" rtlCol="0">
            <a:spAutoFit/>
          </a:bodyPr>
          <a:lstStyle/>
          <a:p>
            <a:pPr marL="171446" indent="-171446" algn="just" defTabSz="914273">
              <a:spcAft>
                <a:spcPts val="600"/>
              </a:spcAft>
              <a:buBlip>
                <a:blip r:embed="rId2"/>
              </a:buBlip>
            </a:pPr>
            <a:r>
              <a:rPr lang="ru-RU" sz="1600" dirty="0">
                <a:latin typeface="Suisse Int'l" panose="020B0504000000000000" pitchFamily="34" charset="-78"/>
                <a:cs typeface="Suisse Int'l" panose="020B0504000000000000" pitchFamily="34" charset="-78"/>
              </a:rPr>
              <a:t>«14.3. Если заседание общего собрания не состоялось (признано несостоявшимся), то счетная комиссия (лицо, выполняющее функции счетной комиссии) обязана составить протокол общего собрания в соответствии с пунктом 3 статьи 63 Федерального закона «Об акционерных обществах» и указать основание, по которому заседание общего собрания не состоялось (признано несостоявшимся), а также, если голосование на заседании проводилось посредством бюллетеней для голосования и определялся кворум для принятия решения, то счетная комиссия (лицо, выполняющее функции счетной комиссии) обязана отразить информацию о недействительных бюллетенях для голосования по основаниям, установленным пунктами 13.8, 13.11 и 13.12 настоящего Положения, а также статьей 61 Федерального закона «Об акционерных </a:t>
            </a:r>
            <a:r>
              <a:rPr lang="ru-RU" sz="1600" dirty="0" err="1">
                <a:latin typeface="Suisse Int'l" panose="020B0504000000000000" pitchFamily="34" charset="-78"/>
                <a:cs typeface="Suisse Int'l" panose="020B0504000000000000" pitchFamily="34" charset="-78"/>
              </a:rPr>
              <a:t>обществах</a:t>
            </a:r>
            <a:r>
              <a:rPr lang="ru-RU" sz="1600" dirty="0" err="1" smtClean="0">
                <a:latin typeface="Suisse Int'l" panose="020B0504000000000000" pitchFamily="34" charset="-78"/>
                <a:cs typeface="Suisse Int'l" panose="020B0504000000000000" pitchFamily="34" charset="-78"/>
              </a:rPr>
              <a:t>».Обязанность</a:t>
            </a:r>
            <a:r>
              <a:rPr lang="ru-RU" sz="1600" dirty="0" smtClean="0">
                <a:latin typeface="Suisse Int'l" panose="020B0504000000000000" pitchFamily="34" charset="-78"/>
                <a:cs typeface="Suisse Int'l" panose="020B0504000000000000" pitchFamily="34" charset="-78"/>
              </a:rPr>
              <a:t> </a:t>
            </a:r>
            <a:r>
              <a:rPr lang="ru-RU" sz="1600" dirty="0">
                <a:latin typeface="Suisse Int'l" panose="020B0504000000000000" pitchFamily="34" charset="-78"/>
                <a:cs typeface="Suisse Int'l" panose="020B0504000000000000" pitchFamily="34" charset="-78"/>
              </a:rPr>
              <a:t>по составлению протокола и отчета об итогах голосования в таком случае отсутствует</a:t>
            </a:r>
            <a:r>
              <a:rPr lang="ru-RU" sz="1600" dirty="0" smtClean="0">
                <a:latin typeface="Suisse Int'l" panose="020B0504000000000000" pitchFamily="34" charset="-78"/>
                <a:cs typeface="Suisse Int'l" panose="020B0504000000000000" pitchFamily="34" charset="-78"/>
              </a:rPr>
              <a:t>.»</a:t>
            </a:r>
          </a:p>
          <a:p>
            <a:pPr marL="171446" indent="-171446" algn="just" defTabSz="914273">
              <a:spcAft>
                <a:spcPts val="600"/>
              </a:spcAft>
              <a:buBlip>
                <a:blip r:embed="rId2"/>
              </a:buBlip>
            </a:pPr>
            <a:r>
              <a:rPr lang="ru-RU" b="1" dirty="0">
                <a:solidFill>
                  <a:srgbClr val="000000"/>
                </a:solidFill>
                <a:latin typeface="Suisse Int'l" panose="020B0504000000000000" pitchFamily="34" charset="-78"/>
                <a:cs typeface="Suisse Int'l" panose="020B0504000000000000" pitchFamily="34" charset="-78"/>
              </a:rPr>
              <a:t>В соответствии с </a:t>
            </a:r>
            <a:r>
              <a:rPr lang="ru-RU" b="1" dirty="0" smtClean="0">
                <a:solidFill>
                  <a:srgbClr val="000000"/>
                </a:solidFill>
                <a:latin typeface="Suisse Int'l" panose="020B0504000000000000" pitchFamily="34" charset="-78"/>
                <a:cs typeface="Suisse Int'l" panose="020B0504000000000000" pitchFamily="34" charset="-78"/>
              </a:rPr>
              <a:t>ФЗ об АО </a:t>
            </a:r>
            <a:r>
              <a:rPr lang="ru-RU" b="1" dirty="0">
                <a:solidFill>
                  <a:srgbClr val="000000"/>
                </a:solidFill>
                <a:latin typeface="Suisse Int'l" panose="020B0504000000000000" pitchFamily="34" charset="-78"/>
                <a:cs typeface="Suisse Int'l" panose="020B0504000000000000" pitchFamily="34" charset="-78"/>
              </a:rPr>
              <a:t>это не полномочия СК, это делает </a:t>
            </a:r>
            <a:r>
              <a:rPr lang="ru-RU" b="1" dirty="0" smtClean="0">
                <a:solidFill>
                  <a:srgbClr val="000000"/>
                </a:solidFill>
                <a:latin typeface="Suisse Int'l" panose="020B0504000000000000" pitchFamily="34" charset="-78"/>
                <a:cs typeface="Suisse Int'l" panose="020B0504000000000000" pitchFamily="34" charset="-78"/>
              </a:rPr>
              <a:t>председательствующий и </a:t>
            </a:r>
            <a:r>
              <a:rPr lang="ru-RU" b="1" dirty="0">
                <a:solidFill>
                  <a:srgbClr val="000000"/>
                </a:solidFill>
                <a:latin typeface="Suisse Int'l" panose="020B0504000000000000" pitchFamily="34" charset="-78"/>
                <a:cs typeface="Suisse Int'l" panose="020B0504000000000000" pitchFamily="34" charset="-78"/>
              </a:rPr>
              <a:t>секретарь.</a:t>
            </a:r>
          </a:p>
          <a:p>
            <a:pPr marL="171446" indent="-171446" algn="just" defTabSz="914273">
              <a:spcAft>
                <a:spcPts val="600"/>
              </a:spcAft>
              <a:buBlip>
                <a:blip r:embed="rId2"/>
              </a:buBlip>
            </a:pPr>
            <a:r>
              <a:rPr lang="ru-RU" b="1" dirty="0">
                <a:solidFill>
                  <a:srgbClr val="000000"/>
                </a:solidFill>
                <a:latin typeface="Suisse Int'l" panose="020B0504000000000000" pitchFamily="34" charset="-78"/>
                <a:cs typeface="Suisse Int'l" panose="020B0504000000000000" pitchFamily="34" charset="-78"/>
              </a:rPr>
              <a:t>А вот Отчет </a:t>
            </a:r>
            <a:r>
              <a:rPr lang="ru-RU" b="1" dirty="0" smtClean="0">
                <a:solidFill>
                  <a:srgbClr val="000000"/>
                </a:solidFill>
                <a:latin typeface="Suisse Int'l" panose="020B0504000000000000" pitchFamily="34" charset="-78"/>
                <a:cs typeface="Suisse Int'l" panose="020B0504000000000000" pitchFamily="34" charset="-78"/>
              </a:rPr>
              <a:t>об итогах голосования как </a:t>
            </a:r>
            <a:r>
              <a:rPr lang="ru-RU" b="1" dirty="0">
                <a:solidFill>
                  <a:srgbClr val="000000"/>
                </a:solidFill>
                <a:latin typeface="Suisse Int'l" panose="020B0504000000000000" pitchFamily="34" charset="-78"/>
                <a:cs typeface="Suisse Int'l" panose="020B0504000000000000" pitchFamily="34" charset="-78"/>
              </a:rPr>
              <a:t>раз и нужен. Как же акционеры тогда узнают, что кворума не </a:t>
            </a:r>
            <a:r>
              <a:rPr lang="ru-RU" b="1" dirty="0" smtClean="0">
                <a:solidFill>
                  <a:srgbClr val="000000"/>
                </a:solidFill>
                <a:latin typeface="Suisse Int'l" panose="020B0504000000000000" pitchFamily="34" charset="-78"/>
                <a:cs typeface="Suisse Int'l" panose="020B0504000000000000" pitchFamily="34" charset="-78"/>
              </a:rPr>
              <a:t>было, если общество не обязано раскрывать </a:t>
            </a:r>
            <a:r>
              <a:rPr lang="ru-RU" b="1" dirty="0" err="1" smtClean="0">
                <a:solidFill>
                  <a:srgbClr val="000000"/>
                </a:solidFill>
                <a:latin typeface="Suisse Int'l" panose="020B0504000000000000" pitchFamily="34" charset="-78"/>
                <a:cs typeface="Suisse Int'l" panose="020B0504000000000000" pitchFamily="34" charset="-78"/>
              </a:rPr>
              <a:t>сущфакты</a:t>
            </a:r>
            <a:r>
              <a:rPr lang="ru-RU" b="1" dirty="0" smtClean="0">
                <a:solidFill>
                  <a:srgbClr val="000000"/>
                </a:solidFill>
                <a:latin typeface="Suisse Int'l" panose="020B0504000000000000" pitchFamily="34" charset="-78"/>
                <a:cs typeface="Suisse Int'l" panose="020B0504000000000000" pitchFamily="34" charset="-78"/>
              </a:rPr>
              <a:t>?</a:t>
            </a:r>
            <a:endParaRPr lang="ru-RU" b="1" dirty="0">
              <a:solidFill>
                <a:srgbClr val="000000"/>
              </a:solidFill>
              <a:latin typeface="Suisse Int'l" panose="020B0504000000000000" pitchFamily="34" charset="-78"/>
              <a:cs typeface="Suisse Int'l" panose="020B0504000000000000" pitchFamily="34" charset="-78"/>
            </a:endParaRPr>
          </a:p>
          <a:p>
            <a:pPr marL="171446" indent="-171446" algn="just" defTabSz="914273">
              <a:spcAft>
                <a:spcPts val="600"/>
              </a:spcAft>
              <a:buBlip>
                <a:blip r:embed="rId2"/>
              </a:buBlip>
            </a:pPr>
            <a:endParaRPr lang="ru-RU" sz="1400" b="1" dirty="0" smtClean="0">
              <a:solidFill>
                <a:srgbClr val="000000"/>
              </a:solidFill>
              <a:latin typeface="Suisse Int'l" panose="020B0504000000000000" pitchFamily="34" charset="-78"/>
              <a:cs typeface="Suisse Int'l" panose="020B0504000000000000" pitchFamily="34" charset="-78"/>
            </a:endParaRPr>
          </a:p>
        </p:txBody>
      </p:sp>
    </p:spTree>
    <p:extLst>
      <p:ext uri="{BB962C8B-B14F-4D97-AF65-F5344CB8AC3E}">
        <p14:creationId xmlns:p14="http://schemas.microsoft.com/office/powerpoint/2010/main" val="41540980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54927" y="0"/>
            <a:ext cx="9701938" cy="547434"/>
          </a:xfrm>
        </p:spPr>
        <p:txBody>
          <a:bodyPr>
            <a:normAutofit/>
          </a:bodyPr>
          <a:lstStyle/>
          <a:p>
            <a:pPr algn="ctr"/>
            <a:r>
              <a:rPr lang="ru-RU" sz="2400" dirty="0">
                <a:latin typeface="Grtsk Tera" pitchFamily="2" charset="0"/>
              </a:rPr>
              <a:t>Информация </a:t>
            </a:r>
            <a:r>
              <a:rPr lang="ru-RU" sz="2400" dirty="0" smtClean="0">
                <a:latin typeface="Grtsk Tera" pitchFamily="2" charset="0"/>
              </a:rPr>
              <a:t>об авторах</a:t>
            </a:r>
            <a:endParaRPr lang="ru-RU" sz="2400" dirty="0">
              <a:latin typeface="Grtsk Tera" pitchFamily="2" charset="0"/>
            </a:endParaRPr>
          </a:p>
        </p:txBody>
      </p:sp>
      <p:sp>
        <p:nvSpPr>
          <p:cNvPr id="5" name="TextBox 4"/>
          <p:cNvSpPr txBox="1"/>
          <p:nvPr/>
        </p:nvSpPr>
        <p:spPr>
          <a:xfrm>
            <a:off x="2221819" y="547434"/>
            <a:ext cx="8151649" cy="3662539"/>
          </a:xfrm>
          <a:prstGeom prst="rect">
            <a:avLst/>
          </a:prstGeom>
          <a:noFill/>
          <a:ln>
            <a:solidFill>
              <a:schemeClr val="accent1"/>
            </a:solidFill>
          </a:ln>
        </p:spPr>
        <p:txBody>
          <a:bodyPr wrap="square" lIns="91438" tIns="45719" rIns="91438" bIns="45719" rtlCol="0">
            <a:spAutoFit/>
          </a:bodyPr>
          <a:lstStyle/>
          <a:p>
            <a:pPr lvl="0" algn="just" defTabSz="914273">
              <a:lnSpc>
                <a:spcPct val="90000"/>
              </a:lnSpc>
              <a:spcBef>
                <a:spcPts val="600"/>
              </a:spcBef>
              <a:spcAft>
                <a:spcPts val="600"/>
              </a:spcAft>
            </a:pPr>
            <a:endParaRPr lang="ru-RU" altLang="ru-RU" sz="1200" dirty="0" smtClean="0">
              <a:solidFill>
                <a:srgbClr val="000000"/>
              </a:solidFill>
              <a:latin typeface="Suisse Int'l" panose="020B0504000000000000" pitchFamily="34" charset="-78"/>
              <a:cs typeface="Suisse Int'l" panose="020B0504000000000000" pitchFamily="34" charset="-78"/>
            </a:endParaRPr>
          </a:p>
          <a:p>
            <a:pPr marL="171446" lvl="0" indent="-171446" algn="just" defTabSz="914273">
              <a:lnSpc>
                <a:spcPct val="90000"/>
              </a:lnSpc>
              <a:spcBef>
                <a:spcPts val="600"/>
              </a:spcBef>
              <a:spcAft>
                <a:spcPts val="600"/>
              </a:spcAft>
              <a:buBlip>
                <a:blip r:embed="rId2"/>
              </a:buBlip>
            </a:pPr>
            <a:r>
              <a:rPr lang="ru-RU" altLang="ru-RU" sz="1200" b="1" dirty="0" err="1" smtClean="0">
                <a:solidFill>
                  <a:srgbClr val="000000"/>
                </a:solidFill>
                <a:latin typeface="Suisse Int'l" panose="020B0504000000000000" pitchFamily="34" charset="-78"/>
                <a:cs typeface="Suisse Int'l" panose="020B0504000000000000" pitchFamily="34" charset="-78"/>
              </a:rPr>
              <a:t>Оленьков</a:t>
            </a:r>
            <a:r>
              <a:rPr lang="ru-RU" altLang="ru-RU" sz="1200" b="1" dirty="0" smtClean="0">
                <a:solidFill>
                  <a:srgbClr val="000000"/>
                </a:solidFill>
                <a:latin typeface="Suisse Int'l" panose="020B0504000000000000" pitchFamily="34" charset="-78"/>
                <a:cs typeface="Suisse Int'l" panose="020B0504000000000000" pitchFamily="34" charset="-78"/>
              </a:rPr>
              <a:t> Д.Н.:</a:t>
            </a:r>
            <a:endParaRPr lang="ru-RU" altLang="ru-RU" sz="1200" b="1" dirty="0" smtClean="0">
              <a:solidFill>
                <a:srgbClr val="000000"/>
              </a:solidFill>
              <a:latin typeface="Suisse Int'l" panose="020B0504000000000000" pitchFamily="34" charset="-78"/>
              <a:cs typeface="Suisse Int'l" panose="020B0504000000000000" pitchFamily="34" charset="-78"/>
            </a:endParaRPr>
          </a:p>
          <a:p>
            <a:pPr lvl="0" algn="just" defTabSz="914273">
              <a:lnSpc>
                <a:spcPct val="90000"/>
              </a:lnSpc>
              <a:spcBef>
                <a:spcPts val="600"/>
              </a:spcBef>
              <a:spcAft>
                <a:spcPts val="600"/>
              </a:spcAft>
            </a:pPr>
            <a:r>
              <a:rPr lang="ru-RU" altLang="ru-RU" sz="1200" dirty="0" smtClean="0">
                <a:solidFill>
                  <a:srgbClr val="000000"/>
                </a:solidFill>
                <a:latin typeface="Suisse Int'l" panose="020B0504000000000000" pitchFamily="34" charset="-78"/>
                <a:cs typeface="Suisse Int'l" panose="020B0504000000000000" pitchFamily="34" charset="-78"/>
              </a:rPr>
              <a:t>С 2003 по 2024 год работал в группе «Интерфакс», руководил созданием и текущей работой сервиса информационного агентства, аккредитованного Банком России на оказание услуг в области публичного раскрытия информации, </a:t>
            </a:r>
            <a:r>
              <a:rPr lang="ru-RU" altLang="ru-RU" sz="1200" dirty="0">
                <a:solidFill>
                  <a:srgbClr val="000000"/>
                </a:solidFill>
                <a:latin typeface="Suisse Int'l" panose="020B0504000000000000" pitchFamily="34" charset="-78"/>
                <a:cs typeface="Suisse Int'l" panose="020B0504000000000000" pitchFamily="34" charset="-78"/>
              </a:rPr>
              <a:t>участвовал в запуске сервиса для проверки контрагентов СПАРК — системы, без которой сейчас не обходится ни один крупный </a:t>
            </a:r>
            <a:r>
              <a:rPr lang="ru-RU" altLang="ru-RU" sz="1200" dirty="0" smtClean="0">
                <a:solidFill>
                  <a:srgbClr val="000000"/>
                </a:solidFill>
                <a:latin typeface="Suisse Int'l" panose="020B0504000000000000" pitchFamily="34" charset="-78"/>
                <a:cs typeface="Suisse Int'l" panose="020B0504000000000000" pitchFamily="34" charset="-78"/>
              </a:rPr>
              <a:t>бизнес.</a:t>
            </a:r>
          </a:p>
          <a:p>
            <a:pPr lvl="0" algn="just" defTabSz="914273">
              <a:lnSpc>
                <a:spcPct val="90000"/>
              </a:lnSpc>
              <a:spcBef>
                <a:spcPts val="600"/>
              </a:spcBef>
              <a:spcAft>
                <a:spcPts val="600"/>
              </a:spcAft>
            </a:pPr>
            <a:r>
              <a:rPr lang="ru-RU" altLang="ru-RU" sz="1200" dirty="0" smtClean="0">
                <a:solidFill>
                  <a:srgbClr val="000000"/>
                </a:solidFill>
                <a:latin typeface="Suisse Int'l" panose="020B0504000000000000" pitchFamily="34" charset="-78"/>
                <a:cs typeface="Suisse Int'l" panose="020B0504000000000000" pitchFamily="34" charset="-78"/>
              </a:rPr>
              <a:t>С декабря 2024 </a:t>
            </a:r>
            <a:r>
              <a:rPr lang="ru-RU" altLang="ru-RU" sz="1200" dirty="0" smtClean="0">
                <a:solidFill>
                  <a:srgbClr val="000000"/>
                </a:solidFill>
                <a:latin typeface="Suisse Int'l" panose="020B0504000000000000" pitchFamily="34" charset="-78"/>
                <a:cs typeface="Suisse Int'l" panose="020B0504000000000000" pitchFamily="34" charset="-78"/>
              </a:rPr>
              <a:t>года по </a:t>
            </a:r>
            <a:r>
              <a:rPr lang="ru-RU" altLang="ru-RU" sz="1200" dirty="0" err="1" smtClean="0">
                <a:solidFill>
                  <a:srgbClr val="000000"/>
                </a:solidFill>
                <a:latin typeface="Suisse Int'l" panose="020B0504000000000000" pitchFamily="34" charset="-78"/>
                <a:cs typeface="Suisse Int'l" panose="020B0504000000000000" pitchFamily="34" charset="-78"/>
              </a:rPr>
              <a:t>н.в</a:t>
            </a:r>
            <a:r>
              <a:rPr lang="ru-RU" altLang="ru-RU" sz="1200" dirty="0" smtClean="0">
                <a:solidFill>
                  <a:srgbClr val="000000"/>
                </a:solidFill>
                <a:latin typeface="Suisse Int'l" panose="020B0504000000000000" pitchFamily="34" charset="-78"/>
                <a:cs typeface="Suisse Int'l" panose="020B0504000000000000" pitchFamily="34" charset="-78"/>
              </a:rPr>
              <a:t>. </a:t>
            </a:r>
            <a:r>
              <a:rPr lang="ru-RU" altLang="ru-RU" sz="1200" dirty="0" smtClean="0">
                <a:solidFill>
                  <a:srgbClr val="000000"/>
                </a:solidFill>
                <a:latin typeface="Suisse Int'l" panose="020B0504000000000000" pitchFamily="34" charset="-78"/>
                <a:cs typeface="Suisse Int'l" panose="020B0504000000000000" pitchFamily="34" charset="-78"/>
              </a:rPr>
              <a:t>- советник генерального директора по работе с эмитентами АО ВТБ </a:t>
            </a:r>
            <a:r>
              <a:rPr lang="ru-RU" altLang="ru-RU" sz="1200" dirty="0" smtClean="0">
                <a:solidFill>
                  <a:srgbClr val="000000"/>
                </a:solidFill>
                <a:latin typeface="Suisse Int'l" panose="020B0504000000000000" pitchFamily="34" charset="-78"/>
                <a:cs typeface="Suisse Int'l" panose="020B0504000000000000" pitchFamily="34" charset="-78"/>
              </a:rPr>
              <a:t>Регистратор</a:t>
            </a:r>
          </a:p>
          <a:p>
            <a:pPr lvl="0" algn="just" defTabSz="914273">
              <a:lnSpc>
                <a:spcPct val="90000"/>
              </a:lnSpc>
              <a:spcBef>
                <a:spcPts val="600"/>
              </a:spcBef>
              <a:spcAft>
                <a:spcPts val="600"/>
              </a:spcAft>
            </a:pPr>
            <a:r>
              <a:rPr lang="ru-RU" altLang="ru-RU" sz="1200" dirty="0" smtClean="0">
                <a:solidFill>
                  <a:srgbClr val="000000"/>
                </a:solidFill>
                <a:latin typeface="Suisse Int'l" panose="020B0504000000000000" pitchFamily="34" charset="-78"/>
                <a:cs typeface="Suisse Int'l" panose="020B0504000000000000" pitchFamily="34" charset="-78"/>
              </a:rPr>
              <a:t>С декабря 2024 года по </a:t>
            </a:r>
            <a:r>
              <a:rPr lang="ru-RU" altLang="ru-RU" sz="1200" dirty="0" err="1" smtClean="0">
                <a:solidFill>
                  <a:srgbClr val="000000"/>
                </a:solidFill>
                <a:latin typeface="Suisse Int'l" panose="020B0504000000000000" pitchFamily="34" charset="-78"/>
                <a:cs typeface="Suisse Int'l" panose="020B0504000000000000" pitchFamily="34" charset="-78"/>
              </a:rPr>
              <a:t>н.в</a:t>
            </a:r>
            <a:r>
              <a:rPr lang="ru-RU" altLang="ru-RU" sz="1200" dirty="0" smtClean="0">
                <a:solidFill>
                  <a:srgbClr val="000000"/>
                </a:solidFill>
                <a:latin typeface="Suisse Int'l" panose="020B0504000000000000" pitchFamily="34" charset="-78"/>
                <a:cs typeface="Suisse Int'l" panose="020B0504000000000000" pitchFamily="34" charset="-78"/>
              </a:rPr>
              <a:t>. – заместитель директора </a:t>
            </a:r>
            <a:r>
              <a:rPr lang="ru-RU" altLang="ru-RU" sz="1200" dirty="0" err="1" smtClean="0">
                <a:solidFill>
                  <a:srgbClr val="000000"/>
                </a:solidFill>
                <a:latin typeface="Suisse Int'l" panose="020B0504000000000000" pitchFamily="34" charset="-78"/>
                <a:cs typeface="Suisse Int'l" panose="020B0504000000000000" pitchFamily="34" charset="-78"/>
              </a:rPr>
              <a:t>дерпартамента</a:t>
            </a:r>
            <a:r>
              <a:rPr lang="ru-RU" altLang="ru-RU" sz="1200" dirty="0" smtClean="0">
                <a:solidFill>
                  <a:srgbClr val="000000"/>
                </a:solidFill>
                <a:latin typeface="Suisse Int'l" panose="020B0504000000000000" pitchFamily="34" charset="-78"/>
                <a:cs typeface="Suisse Int'l" panose="020B0504000000000000" pitchFamily="34" charset="-78"/>
              </a:rPr>
              <a:t> листинга и первичного рынка ПАО СПБ Биржа</a:t>
            </a:r>
            <a:endParaRPr lang="ru-RU" altLang="ru-RU" sz="1200" dirty="0" smtClean="0">
              <a:solidFill>
                <a:srgbClr val="000000"/>
              </a:solidFill>
              <a:latin typeface="Suisse Int'l" panose="020B0504000000000000" pitchFamily="34" charset="-78"/>
              <a:cs typeface="Suisse Int'l" panose="020B0504000000000000" pitchFamily="34" charset="-78"/>
            </a:endParaRPr>
          </a:p>
          <a:p>
            <a:pPr lvl="0" algn="just" defTabSz="914273">
              <a:lnSpc>
                <a:spcPct val="90000"/>
              </a:lnSpc>
              <a:spcBef>
                <a:spcPts val="600"/>
              </a:spcBef>
              <a:spcAft>
                <a:spcPts val="600"/>
              </a:spcAft>
            </a:pPr>
            <a:r>
              <a:rPr lang="ru-RU" altLang="ru-RU" sz="1200" dirty="0" smtClean="0">
                <a:solidFill>
                  <a:srgbClr val="000000"/>
                </a:solidFill>
                <a:latin typeface="Suisse Int'l" panose="020B0504000000000000" pitchFamily="34" charset="-78"/>
                <a:cs typeface="Suisse Int'l" panose="020B0504000000000000" pitchFamily="34" charset="-78"/>
              </a:rPr>
              <a:t>С апреля 2025 года является независимым членом Совета директоров </a:t>
            </a:r>
            <a:r>
              <a:rPr lang="ru-RU" altLang="ru-RU" sz="1200" dirty="0" smtClean="0">
                <a:solidFill>
                  <a:srgbClr val="000000"/>
                </a:solidFill>
                <a:latin typeface="Suisse Int'l" panose="020B0504000000000000" pitchFamily="34" charset="-78"/>
                <a:cs typeface="Suisse Int'l" panose="020B0504000000000000" pitchFamily="34" charset="-78"/>
              </a:rPr>
              <a:t>, Председателем комитета по аудиту ПАО «Полюс»</a:t>
            </a:r>
          </a:p>
          <a:p>
            <a:pPr marL="171446" indent="-171446" algn="just" defTabSz="914273">
              <a:lnSpc>
                <a:spcPct val="90000"/>
              </a:lnSpc>
              <a:spcBef>
                <a:spcPts val="600"/>
              </a:spcBef>
              <a:spcAft>
                <a:spcPts val="600"/>
              </a:spcAft>
              <a:buBlip>
                <a:blip r:embed="rId2"/>
              </a:buBlip>
            </a:pPr>
            <a:r>
              <a:rPr lang="ru-RU" altLang="ru-RU" sz="1200" b="1" dirty="0" smtClean="0">
                <a:solidFill>
                  <a:srgbClr val="000000"/>
                </a:solidFill>
                <a:latin typeface="Suisse Int'l" panose="020B0504000000000000" pitchFamily="34" charset="-78"/>
                <a:cs typeface="Suisse Int'l" panose="020B0504000000000000" pitchFamily="34" charset="-78"/>
              </a:rPr>
              <a:t>Полторацкий Г.Б. : </a:t>
            </a:r>
            <a:r>
              <a:rPr lang="ru-RU" altLang="ru-RU" sz="1200" dirty="0" smtClean="0">
                <a:solidFill>
                  <a:srgbClr val="000000"/>
                </a:solidFill>
                <a:latin typeface="Suisse Int'l" panose="020B0504000000000000" pitchFamily="34" charset="-78"/>
                <a:cs typeface="Suisse Int'l" panose="020B0504000000000000" pitchFamily="34" charset="-78"/>
              </a:rPr>
              <a:t>Директор Калужского филиала АО ВТБ Регистратор, независимый директор в нескольких региональных АО. </a:t>
            </a:r>
            <a:endParaRPr lang="ru-RU" altLang="ru-RU" sz="1200" dirty="0">
              <a:solidFill>
                <a:srgbClr val="000000"/>
              </a:solidFill>
              <a:latin typeface="Suisse Int'l" panose="020B0504000000000000" pitchFamily="34" charset="-78"/>
              <a:cs typeface="Suisse Int'l" panose="020B0504000000000000" pitchFamily="34" charset="-78"/>
            </a:endParaRPr>
          </a:p>
          <a:p>
            <a:pPr lvl="0" algn="just" defTabSz="914273">
              <a:lnSpc>
                <a:spcPct val="90000"/>
              </a:lnSpc>
              <a:spcBef>
                <a:spcPts val="600"/>
              </a:spcBef>
              <a:spcAft>
                <a:spcPts val="600"/>
              </a:spcAft>
            </a:pPr>
            <a:endParaRPr lang="ru-RU" altLang="ru-RU" sz="1200" dirty="0" smtClean="0">
              <a:solidFill>
                <a:srgbClr val="000000"/>
              </a:solidFill>
              <a:latin typeface="Suisse Int'l" panose="020B0504000000000000" pitchFamily="34" charset="-78"/>
              <a:cs typeface="Suisse Int'l" panose="020B0504000000000000" pitchFamily="34" charset="-78"/>
            </a:endParaRPr>
          </a:p>
        </p:txBody>
      </p:sp>
      <p:pic>
        <p:nvPicPr>
          <p:cNvPr id="6" name="Рисунок 5"/>
          <p:cNvPicPr>
            <a:picLocks noChangeAspect="1"/>
          </p:cNvPicPr>
          <p:nvPr/>
        </p:nvPicPr>
        <p:blipFill>
          <a:blip r:embed="rId3"/>
          <a:stretch>
            <a:fillRect/>
          </a:stretch>
        </p:blipFill>
        <p:spPr>
          <a:xfrm>
            <a:off x="8317819" y="3965765"/>
            <a:ext cx="1919225" cy="2119895"/>
          </a:xfrm>
          <a:prstGeom prst="rect">
            <a:avLst/>
          </a:prstGeom>
        </p:spPr>
      </p:pic>
    </p:spTree>
    <p:extLst>
      <p:ext uri="{BB962C8B-B14F-4D97-AF65-F5344CB8AC3E}">
        <p14:creationId xmlns:p14="http://schemas.microsoft.com/office/powerpoint/2010/main" val="3196476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98172" y="232224"/>
            <a:ext cx="9701938" cy="760553"/>
          </a:xfrm>
        </p:spPr>
        <p:txBody>
          <a:bodyPr/>
          <a:lstStyle/>
          <a:p>
            <a:r>
              <a:rPr lang="ru-RU" dirty="0" smtClean="0">
                <a:latin typeface="Grtsk Tera" pitchFamily="2" charset="0"/>
              </a:rPr>
              <a:t>Текущая ситуация</a:t>
            </a:r>
            <a:endParaRPr lang="ru-RU" dirty="0"/>
          </a:p>
        </p:txBody>
      </p:sp>
      <p:sp>
        <p:nvSpPr>
          <p:cNvPr id="4" name="Объект 3"/>
          <p:cNvSpPr txBox="1">
            <a:spLocks noGrp="1"/>
          </p:cNvSpPr>
          <p:nvPr>
            <p:ph idx="1"/>
          </p:nvPr>
        </p:nvSpPr>
        <p:spPr>
          <a:xfrm>
            <a:off x="1802675" y="2133600"/>
            <a:ext cx="9701937" cy="1590177"/>
          </a:xfrm>
          <a:prstGeom prst="rect">
            <a:avLst/>
          </a:prstGeom>
          <a:noFill/>
          <a:ln>
            <a:solidFill>
              <a:schemeClr val="accent1"/>
            </a:solidFill>
          </a:ln>
        </p:spPr>
        <p:txBody>
          <a:bodyPr wrap="square" lIns="91438" tIns="45719" rIns="91438" bIns="45719" rtlCol="0">
            <a:spAutoFit/>
          </a:bodyPr>
          <a:lstStyle/>
          <a:p>
            <a:pPr algn="just">
              <a:spcAft>
                <a:spcPts val="600"/>
              </a:spcAft>
            </a:pPr>
            <a:r>
              <a:rPr lang="ru-RU" b="1" dirty="0" smtClean="0">
                <a:solidFill>
                  <a:srgbClr val="000000"/>
                </a:solidFill>
                <a:latin typeface="Suisse Int'l" panose="020B0504000000000000" pitchFamily="34" charset="-78"/>
                <a:cs typeface="Suisse Int'l" panose="020B0504000000000000" pitchFamily="34" charset="-78"/>
              </a:rPr>
              <a:t>Новое Положение «Об общем собрании акционеров» подписано Председателем ЦБ РФ, в ближайшее время будет направлено на регистрацию в Минюст. Вступит в силу по истечении 10 дней с даты официального опубликования, переходных положений нет.</a:t>
            </a:r>
            <a:endParaRPr lang="ru-RU" dirty="0" smtClean="0">
              <a:solidFill>
                <a:srgbClr val="000000"/>
              </a:solidFill>
              <a:latin typeface="Suisse Int'l" panose="020B0504000000000000" pitchFamily="34" charset="-78"/>
              <a:cs typeface="Suisse Int'l" panose="020B0504000000000000" pitchFamily="34" charset="-78"/>
            </a:endParaRPr>
          </a:p>
          <a:p>
            <a:pPr marL="0" indent="0" algn="just">
              <a:spcAft>
                <a:spcPts val="600"/>
              </a:spcAft>
              <a:buNone/>
            </a:pPr>
            <a:endParaRPr lang="ru-RU" sz="1200" b="1" dirty="0">
              <a:solidFill>
                <a:srgbClr val="000000"/>
              </a:solidFill>
              <a:latin typeface="Suisse Int'l" panose="020B0504000000000000" pitchFamily="34" charset="-78"/>
              <a:cs typeface="Suisse Int'l" panose="020B0504000000000000" pitchFamily="34" charset="-78"/>
            </a:endParaRPr>
          </a:p>
        </p:txBody>
      </p:sp>
    </p:spTree>
    <p:extLst>
      <p:ext uri="{BB962C8B-B14F-4D97-AF65-F5344CB8AC3E}">
        <p14:creationId xmlns:p14="http://schemas.microsoft.com/office/powerpoint/2010/main" val="40791642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98172" y="232224"/>
            <a:ext cx="9701938" cy="717010"/>
          </a:xfrm>
        </p:spPr>
        <p:txBody>
          <a:bodyPr/>
          <a:lstStyle/>
          <a:p>
            <a:r>
              <a:rPr lang="ru-RU" dirty="0" smtClean="0">
                <a:latin typeface="Grtsk Tera" pitchFamily="2" charset="0"/>
              </a:rPr>
              <a:t>Положительные изменения</a:t>
            </a:r>
            <a:endParaRPr lang="ru-RU" dirty="0"/>
          </a:p>
        </p:txBody>
      </p:sp>
      <p:sp>
        <p:nvSpPr>
          <p:cNvPr id="5" name="TextBox 4"/>
          <p:cNvSpPr txBox="1"/>
          <p:nvPr/>
        </p:nvSpPr>
        <p:spPr>
          <a:xfrm>
            <a:off x="1802674" y="2133600"/>
            <a:ext cx="8593688" cy="3370151"/>
          </a:xfrm>
          <a:prstGeom prst="rect">
            <a:avLst/>
          </a:prstGeom>
          <a:noFill/>
          <a:ln>
            <a:solidFill>
              <a:schemeClr val="accent1"/>
            </a:solidFill>
          </a:ln>
        </p:spPr>
        <p:txBody>
          <a:bodyPr wrap="square" lIns="91438" tIns="45719" rIns="91438" bIns="45719" rtlCol="0">
            <a:spAutoFit/>
          </a:bodyPr>
          <a:lstStyle/>
          <a:p>
            <a:pPr marL="171446" indent="-171446" algn="just">
              <a:spcAft>
                <a:spcPts val="600"/>
              </a:spcAft>
              <a:buBlip>
                <a:blip r:embed="rId2"/>
              </a:buBlip>
            </a:pPr>
            <a:r>
              <a:rPr lang="ru-RU" sz="1600" b="1" dirty="0" smtClean="0">
                <a:solidFill>
                  <a:srgbClr val="000000"/>
                </a:solidFill>
                <a:latin typeface="Suisse Int'l" panose="020B0504000000000000" pitchFamily="34" charset="-78"/>
                <a:cs typeface="Suisse Int'l" panose="020B0504000000000000" pitchFamily="34" charset="-78"/>
              </a:rPr>
              <a:t>Из-за распылённости голосов миноритарных акционеров им достаточно проблематично предложить свои вопросы в повестку собрания акционеров и выдвинуть своих кандидатов в совет директоров. Предлагаемая в </a:t>
            </a:r>
            <a:r>
              <a:rPr lang="ru-RU" sz="1600" b="1" dirty="0" err="1" smtClean="0">
                <a:solidFill>
                  <a:srgbClr val="000000"/>
                </a:solidFill>
                <a:latin typeface="Suisse Int'l" panose="020B0504000000000000" pitchFamily="34" charset="-78"/>
                <a:cs typeface="Suisse Int'l" panose="020B0504000000000000" pitchFamily="34" charset="-78"/>
              </a:rPr>
              <a:t>пп</a:t>
            </a:r>
            <a:r>
              <a:rPr lang="ru-RU" sz="1600" b="1" dirty="0" smtClean="0">
                <a:solidFill>
                  <a:srgbClr val="000000"/>
                </a:solidFill>
                <a:latin typeface="Suisse Int'l" panose="020B0504000000000000" pitchFamily="34" charset="-78"/>
                <a:cs typeface="Suisse Int'l" panose="020B0504000000000000" pitchFamily="34" charset="-78"/>
              </a:rPr>
              <a:t>. 3.10 – 3.13 Положения процедура </a:t>
            </a:r>
            <a:r>
              <a:rPr lang="ru-RU" sz="1600" b="1" dirty="0">
                <a:solidFill>
                  <a:srgbClr val="000000"/>
                </a:solidFill>
                <a:latin typeface="Suisse Int'l" panose="020B0504000000000000" pitchFamily="34" charset="-78"/>
                <a:cs typeface="Suisse Int'l" panose="020B0504000000000000" pitchFamily="34" charset="-78"/>
              </a:rPr>
              <a:t>и сроки совместного Предложения вопросов/кандидатов</a:t>
            </a:r>
            <a:endParaRPr lang="ru-RU" sz="1600" b="1" dirty="0">
              <a:latin typeface="Suisse Int'l" panose="020B0504000000000000" pitchFamily="34" charset="-78"/>
              <a:cs typeface="Suisse Int'l" panose="020B0504000000000000" pitchFamily="34" charset="-78"/>
            </a:endParaRPr>
          </a:p>
          <a:p>
            <a:pPr marL="171446" indent="-171446" algn="just" defTabSz="914273">
              <a:spcAft>
                <a:spcPts val="600"/>
              </a:spcAft>
              <a:buBlip>
                <a:blip r:embed="rId2"/>
              </a:buBlip>
            </a:pPr>
            <a:r>
              <a:rPr lang="ru-RU" sz="1600" b="1" dirty="0" smtClean="0">
                <a:solidFill>
                  <a:srgbClr val="000000"/>
                </a:solidFill>
                <a:latin typeface="Suisse Int'l" panose="020B0504000000000000" pitchFamily="34" charset="-78"/>
                <a:cs typeface="Suisse Int'l" panose="020B0504000000000000" pitchFamily="34" charset="-78"/>
              </a:rPr>
              <a:t>В п. </a:t>
            </a:r>
            <a:r>
              <a:rPr lang="ru-RU" sz="1600" b="1" dirty="0">
                <a:solidFill>
                  <a:srgbClr val="000000"/>
                </a:solidFill>
                <a:latin typeface="Suisse Int'l" panose="020B0504000000000000" pitchFamily="34" charset="-78"/>
                <a:cs typeface="Suisse Int'l" panose="020B0504000000000000" pitchFamily="34" charset="-78"/>
              </a:rPr>
              <a:t>13.17 установлен перечень лиц, которые обязаны присутствовать на </a:t>
            </a:r>
            <a:r>
              <a:rPr lang="ru-RU" sz="1600" b="1" dirty="0" smtClean="0">
                <a:solidFill>
                  <a:srgbClr val="000000"/>
                </a:solidFill>
                <a:latin typeface="Suisse Int'l" panose="020B0504000000000000" pitchFamily="34" charset="-78"/>
                <a:cs typeface="Suisse Int'l" panose="020B0504000000000000" pitchFamily="34" charset="-78"/>
              </a:rPr>
              <a:t>заседании – </a:t>
            </a:r>
            <a:r>
              <a:rPr lang="ru-RU" sz="1600" b="1" dirty="0">
                <a:solidFill>
                  <a:srgbClr val="000000"/>
                </a:solidFill>
                <a:latin typeface="Suisse Int'l" panose="020B0504000000000000" pitchFamily="34" charset="-78"/>
                <a:cs typeface="Suisse Int'l" panose="020B0504000000000000" pitchFamily="34" charset="-78"/>
              </a:rPr>
              <a:t>в частности, «В случае проведения годового заседания председатель совета директоров (наблюдательного совета) общества и единоличный исполнительный орган общества обязаны присутствовать в месте проведения заседания или подключиться к дистанционному участию в заседании общего собрания с помощью электронных либо иных технических средств, которые были выбраны для проведения такого </a:t>
            </a:r>
            <a:r>
              <a:rPr lang="ru-RU" sz="1600" b="1" dirty="0" smtClean="0">
                <a:solidFill>
                  <a:srgbClr val="000000"/>
                </a:solidFill>
                <a:latin typeface="Suisse Int'l" panose="020B0504000000000000" pitchFamily="34" charset="-78"/>
                <a:cs typeface="Suisse Int'l" panose="020B0504000000000000" pitchFamily="34" charset="-78"/>
              </a:rPr>
              <a:t>заседания»</a:t>
            </a:r>
            <a:endParaRPr lang="ru-RU" sz="1600" b="1" dirty="0" smtClean="0">
              <a:solidFill>
                <a:srgbClr val="000000"/>
              </a:solidFill>
              <a:latin typeface="Suisse Int'l" panose="020B0504000000000000" pitchFamily="34" charset="-78"/>
              <a:cs typeface="Suisse Int'l" panose="020B0504000000000000" pitchFamily="34" charset="-78"/>
            </a:endParaRPr>
          </a:p>
        </p:txBody>
      </p:sp>
    </p:spTree>
    <p:extLst>
      <p:ext uri="{BB962C8B-B14F-4D97-AF65-F5344CB8AC3E}">
        <p14:creationId xmlns:p14="http://schemas.microsoft.com/office/powerpoint/2010/main" val="41536272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98172" y="232224"/>
            <a:ext cx="9701938" cy="725719"/>
          </a:xfrm>
        </p:spPr>
        <p:txBody>
          <a:bodyPr>
            <a:normAutofit/>
          </a:bodyPr>
          <a:lstStyle/>
          <a:p>
            <a:pPr algn="ctr"/>
            <a:r>
              <a:rPr lang="ru-RU" sz="2400" dirty="0" smtClean="0">
                <a:latin typeface="Grtsk Tera" pitchFamily="2" charset="0"/>
              </a:rPr>
              <a:t>Спорный момент </a:t>
            </a:r>
            <a:r>
              <a:rPr lang="ru-RU" sz="2400" dirty="0">
                <a:latin typeface="Grtsk Tera" pitchFamily="2" charset="0"/>
              </a:rPr>
              <a:t>1: </a:t>
            </a:r>
            <a:r>
              <a:rPr lang="ru-RU" sz="2400" dirty="0" smtClean="0">
                <a:latin typeface="Grtsk Tera" pitchFamily="2" charset="0"/>
              </a:rPr>
              <a:t>Отход от принципа фиксации прав</a:t>
            </a:r>
            <a:endParaRPr lang="ru-RU" sz="2400" dirty="0">
              <a:latin typeface="Grtsk Tera" pitchFamily="2" charset="0"/>
            </a:endParaRPr>
          </a:p>
        </p:txBody>
      </p:sp>
      <p:sp>
        <p:nvSpPr>
          <p:cNvPr id="4" name="TextBox 3"/>
          <p:cNvSpPr txBox="1"/>
          <p:nvPr/>
        </p:nvSpPr>
        <p:spPr>
          <a:xfrm>
            <a:off x="2376865" y="1513114"/>
            <a:ext cx="8674312" cy="4847479"/>
          </a:xfrm>
          <a:prstGeom prst="rect">
            <a:avLst/>
          </a:prstGeom>
          <a:noFill/>
          <a:ln>
            <a:solidFill>
              <a:schemeClr val="accent1"/>
            </a:solidFill>
          </a:ln>
        </p:spPr>
        <p:txBody>
          <a:bodyPr wrap="square" lIns="91438" tIns="45719" rIns="91438" bIns="45719" rtlCol="0">
            <a:spAutoFit/>
          </a:bodyPr>
          <a:lstStyle/>
          <a:p>
            <a:pPr marL="171446" indent="-171446" algn="just" defTabSz="914273">
              <a:spcAft>
                <a:spcPts val="600"/>
              </a:spcAft>
              <a:buBlip>
                <a:blip r:embed="rId2"/>
              </a:buBlip>
            </a:pPr>
            <a:r>
              <a:rPr lang="ru-RU" sz="1400" dirty="0" smtClean="0">
                <a:solidFill>
                  <a:srgbClr val="000000"/>
                </a:solidFill>
                <a:latin typeface="Suisse Int'l" panose="020B0504000000000000" pitchFamily="34" charset="-78"/>
                <a:cs typeface="Suisse Int'l" panose="020B0504000000000000" pitchFamily="34" charset="-78"/>
              </a:rPr>
              <a:t>П. 3.2 Положения предусматривает право «нового</a:t>
            </a:r>
            <a:r>
              <a:rPr lang="ru-RU" sz="1400" dirty="0">
                <a:solidFill>
                  <a:srgbClr val="000000"/>
                </a:solidFill>
                <a:latin typeface="Suisse Int'l" panose="020B0504000000000000" pitchFamily="34" charset="-78"/>
                <a:cs typeface="Suisse Int'l" panose="020B0504000000000000" pitchFamily="34" charset="-78"/>
              </a:rPr>
              <a:t>» акционера отозвать ранее выдвинутые предыдущим акционером предложения: «Акционер – последующий приобретатель акций лица, являвшегося акционером и обладавшего необходимым количеством голосующих акций на дату направления Предложений, но в дальнейшем утратившего статус акционера, вправе отозвать указанные Предложения, обратившись в общество путем направления отзыва способами, предусмотренными пунктом 3.1 настоящего Положения, с приложением документов, подтверждающих приобретение акций у лица, ранее направившего такие Предложения. Такой последующий приобретатель также вправе сам внести новые Предложения до окончания сроков, установленных пунктами 1 и 2 статьи </a:t>
            </a:r>
            <a:r>
              <a:rPr lang="ru-RU" sz="1400" dirty="0" smtClean="0">
                <a:solidFill>
                  <a:srgbClr val="000000"/>
                </a:solidFill>
                <a:latin typeface="Suisse Int'l" panose="020B0504000000000000" pitchFamily="34" charset="-78"/>
                <a:cs typeface="Suisse Int'l" panose="020B0504000000000000" pitchFamily="34" charset="-78"/>
              </a:rPr>
              <a:t>53» </a:t>
            </a:r>
            <a:endParaRPr lang="ru-RU" sz="1400" dirty="0">
              <a:solidFill>
                <a:srgbClr val="000000"/>
              </a:solidFill>
              <a:latin typeface="Suisse Int'l" panose="020B0504000000000000" pitchFamily="34" charset="-78"/>
              <a:cs typeface="Suisse Int'l" panose="020B0504000000000000" pitchFamily="34" charset="-78"/>
            </a:endParaRPr>
          </a:p>
          <a:p>
            <a:pPr marL="171446" indent="-171446" algn="just" defTabSz="914273">
              <a:spcAft>
                <a:spcPts val="600"/>
              </a:spcAft>
              <a:buBlip>
                <a:blip r:embed="rId2"/>
              </a:buBlip>
            </a:pPr>
            <a:r>
              <a:rPr lang="ru-RU" sz="1400" b="1" dirty="0">
                <a:solidFill>
                  <a:srgbClr val="000000"/>
                </a:solidFill>
                <a:latin typeface="Suisse Int'l" panose="020B0504000000000000" pitchFamily="34" charset="-78"/>
                <a:cs typeface="Suisse Int'l" panose="020B0504000000000000" pitchFamily="34" charset="-78"/>
              </a:rPr>
              <a:t>Подвергается сомнению неделимость прав по передаваемой ценной бумаге.</a:t>
            </a:r>
            <a:r>
              <a:rPr lang="ru-RU" sz="1400" dirty="0">
                <a:solidFill>
                  <a:srgbClr val="000000"/>
                </a:solidFill>
                <a:latin typeface="Suisse Int'l" panose="020B0504000000000000" pitchFamily="34" charset="-78"/>
                <a:cs typeface="Suisse Int'l" panose="020B0504000000000000" pitchFamily="34" charset="-78"/>
              </a:rPr>
              <a:t> Далее </a:t>
            </a:r>
            <a:r>
              <a:rPr lang="ru-RU" sz="1400" dirty="0" smtClean="0">
                <a:solidFill>
                  <a:srgbClr val="000000"/>
                </a:solidFill>
                <a:latin typeface="Suisse Int'l" panose="020B0504000000000000" pitchFamily="34" charset="-78"/>
                <a:cs typeface="Suisse Int'l" panose="020B0504000000000000" pitchFamily="34" charset="-78"/>
              </a:rPr>
              <a:t>можно дойти и до отзыва уже выплаченных дивидендов? </a:t>
            </a:r>
            <a:r>
              <a:rPr lang="ru-RU" sz="1400" dirty="0">
                <a:solidFill>
                  <a:srgbClr val="000000"/>
                </a:solidFill>
                <a:latin typeface="Suisse Int'l" panose="020B0504000000000000" pitchFamily="34" charset="-78"/>
                <a:cs typeface="Suisse Int'l" panose="020B0504000000000000" pitchFamily="34" charset="-78"/>
              </a:rPr>
              <a:t>Пересматривать решения ОСА, принятые прошлым акционером? Тем более, что не установлен срок, за который можно отозвать такие предложения. </a:t>
            </a:r>
          </a:p>
          <a:p>
            <a:pPr marL="171446" indent="-171446" algn="just" defTabSz="914273">
              <a:spcAft>
                <a:spcPts val="600"/>
              </a:spcAft>
              <a:buBlip>
                <a:blip r:embed="rId2"/>
              </a:buBlip>
            </a:pPr>
            <a:r>
              <a:rPr lang="ru-RU" sz="1400" dirty="0">
                <a:solidFill>
                  <a:srgbClr val="000000"/>
                </a:solidFill>
                <a:latin typeface="Suisse Int'l" panose="020B0504000000000000" pitchFamily="34" charset="-78"/>
                <a:cs typeface="Suisse Int'l" panose="020B0504000000000000" pitchFamily="34" charset="-78"/>
              </a:rPr>
              <a:t>На текущий момент у нового приобретателя и так появляется предусмотренная Законом возможность внести предложения, если он успевает в срок. По внесенным прошлым акционером предложениям должны проголосовать акционеры, и вынести свое решение, </a:t>
            </a:r>
            <a:r>
              <a:rPr lang="ru-RU" sz="1400" dirty="0" smtClean="0">
                <a:solidFill>
                  <a:srgbClr val="000000"/>
                </a:solidFill>
                <a:latin typeface="Suisse Int'l" panose="020B0504000000000000" pitchFamily="34" charset="-78"/>
                <a:cs typeface="Suisse Int'l" panose="020B0504000000000000" pitchFamily="34" charset="-78"/>
              </a:rPr>
              <a:t>а если </a:t>
            </a:r>
            <a:r>
              <a:rPr lang="ru-RU" sz="1400" dirty="0">
                <a:solidFill>
                  <a:srgbClr val="000000"/>
                </a:solidFill>
                <a:latin typeface="Suisse Int'l" panose="020B0504000000000000" pitchFamily="34" charset="-78"/>
                <a:cs typeface="Suisse Int'l" panose="020B0504000000000000" pitchFamily="34" charset="-78"/>
              </a:rPr>
              <a:t>оно утратило свою актуальность в связи с появлением нового акционера – они проголосуют против. Если новый акционер не успел в установленные сроки, он может созвать ВОСА.</a:t>
            </a:r>
          </a:p>
          <a:p>
            <a:pPr marL="171446" indent="-171446" algn="just" defTabSz="914273">
              <a:spcAft>
                <a:spcPts val="600"/>
              </a:spcAft>
              <a:buBlip>
                <a:blip r:embed="rId2"/>
              </a:buBlip>
            </a:pPr>
            <a:r>
              <a:rPr lang="ru-RU" sz="1400" b="1" dirty="0">
                <a:solidFill>
                  <a:srgbClr val="000000"/>
                </a:solidFill>
                <a:latin typeface="Suisse Int'l" panose="020B0504000000000000" pitchFamily="34" charset="-78"/>
                <a:cs typeface="Suisse Int'l" panose="020B0504000000000000" pitchFamily="34" charset="-78"/>
              </a:rPr>
              <a:t>Заключение: </a:t>
            </a:r>
            <a:r>
              <a:rPr lang="ru-RU" sz="1400" dirty="0">
                <a:solidFill>
                  <a:srgbClr val="000000"/>
                </a:solidFill>
                <a:latin typeface="Suisse Int'l" panose="020B0504000000000000" pitchFamily="34" charset="-78"/>
                <a:cs typeface="Suisse Int'l" panose="020B0504000000000000" pitchFamily="34" charset="-78"/>
              </a:rPr>
              <a:t>бессмысленная нормативная нагрузка</a:t>
            </a:r>
          </a:p>
        </p:txBody>
      </p:sp>
    </p:spTree>
    <p:extLst>
      <p:ext uri="{BB962C8B-B14F-4D97-AF65-F5344CB8AC3E}">
        <p14:creationId xmlns:p14="http://schemas.microsoft.com/office/powerpoint/2010/main" val="544893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98172" y="232224"/>
            <a:ext cx="9701938" cy="1280890"/>
          </a:xfrm>
        </p:spPr>
        <p:txBody>
          <a:bodyPr>
            <a:normAutofit/>
          </a:bodyPr>
          <a:lstStyle/>
          <a:p>
            <a:pPr algn="ctr"/>
            <a:r>
              <a:rPr lang="ru-RU" sz="2400" dirty="0" smtClean="0">
                <a:latin typeface="Grtsk Tera" pitchFamily="2" charset="0"/>
              </a:rPr>
              <a:t>Спорный момент 2: терминология</a:t>
            </a:r>
            <a:endParaRPr lang="ru-RU" sz="2400" dirty="0">
              <a:latin typeface="Grtsk Tera" pitchFamily="2" charset="0"/>
            </a:endParaRPr>
          </a:p>
        </p:txBody>
      </p:sp>
      <p:sp>
        <p:nvSpPr>
          <p:cNvPr id="5" name="TextBox 4"/>
          <p:cNvSpPr txBox="1"/>
          <p:nvPr/>
        </p:nvSpPr>
        <p:spPr>
          <a:xfrm>
            <a:off x="2077078" y="1181094"/>
            <a:ext cx="8268008" cy="2385266"/>
          </a:xfrm>
          <a:prstGeom prst="rect">
            <a:avLst/>
          </a:prstGeom>
          <a:noFill/>
          <a:ln>
            <a:solidFill>
              <a:schemeClr val="accent1"/>
            </a:solidFill>
          </a:ln>
        </p:spPr>
        <p:txBody>
          <a:bodyPr wrap="square" lIns="91438" tIns="45719" rIns="91438" bIns="45719" rtlCol="0">
            <a:spAutoFit/>
          </a:bodyPr>
          <a:lstStyle/>
          <a:p>
            <a:pPr marL="171446" indent="-171446" algn="just" defTabSz="914273">
              <a:spcAft>
                <a:spcPts val="600"/>
              </a:spcAft>
              <a:buBlip>
                <a:blip r:embed="rId2"/>
              </a:buBlip>
            </a:pPr>
            <a:r>
              <a:rPr lang="ru-RU" b="1" dirty="0" smtClean="0">
                <a:latin typeface="Suisse Int'l" panose="020B0504000000000000" pitchFamily="34" charset="-78"/>
                <a:cs typeface="Suisse Int'l" panose="020B0504000000000000" pitchFamily="34" charset="-78"/>
              </a:rPr>
              <a:t>В </a:t>
            </a:r>
            <a:r>
              <a:rPr lang="ru-RU" b="1" dirty="0" err="1" smtClean="0">
                <a:latin typeface="Suisse Int'l" panose="020B0504000000000000" pitchFamily="34" charset="-78"/>
                <a:cs typeface="Suisse Int'l" panose="020B0504000000000000" pitchFamily="34" charset="-78"/>
              </a:rPr>
              <a:t>пп</a:t>
            </a:r>
            <a:r>
              <a:rPr lang="ru-RU" b="1" dirty="0" smtClean="0">
                <a:latin typeface="Suisse Int'l" panose="020B0504000000000000" pitchFamily="34" charset="-78"/>
                <a:cs typeface="Suisse Int'l" panose="020B0504000000000000" pitchFamily="34" charset="-78"/>
              </a:rPr>
              <a:t>. 4.1, 12.1 и 13.17 используется термин «полностью дистанционное заседание»</a:t>
            </a:r>
            <a:endParaRPr lang="ru-RU" b="1" dirty="0" smtClean="0">
              <a:solidFill>
                <a:srgbClr val="000000"/>
              </a:solidFill>
              <a:latin typeface="Suisse Int'l" panose="020B0504000000000000" pitchFamily="34" charset="-78"/>
              <a:cs typeface="Suisse Int'l" panose="020B0504000000000000" pitchFamily="34" charset="-78"/>
            </a:endParaRPr>
          </a:p>
          <a:p>
            <a:pPr marL="171446" indent="-171446" algn="just" defTabSz="914273">
              <a:spcAft>
                <a:spcPts val="600"/>
              </a:spcAft>
              <a:buBlip>
                <a:blip r:embed="rId2"/>
              </a:buBlip>
            </a:pPr>
            <a:r>
              <a:rPr lang="ru-RU" b="1" dirty="0" smtClean="0">
                <a:solidFill>
                  <a:srgbClr val="000000"/>
                </a:solidFill>
                <a:latin typeface="Suisse Int'l" panose="020B0504000000000000" pitchFamily="34" charset="-78"/>
                <a:cs typeface="Suisse Int'l" panose="020B0504000000000000" pitchFamily="34" charset="-78"/>
              </a:rPr>
              <a:t>Плохо, когда в </a:t>
            </a:r>
            <a:r>
              <a:rPr lang="ru-RU" b="1" dirty="0" err="1" smtClean="0">
                <a:solidFill>
                  <a:srgbClr val="000000"/>
                </a:solidFill>
                <a:latin typeface="Suisse Int'l" panose="020B0504000000000000" pitchFamily="34" charset="-78"/>
                <a:cs typeface="Suisse Int'l" panose="020B0504000000000000" pitchFamily="34" charset="-78"/>
              </a:rPr>
              <a:t>нормакте</a:t>
            </a:r>
            <a:r>
              <a:rPr lang="ru-RU" b="1" dirty="0" smtClean="0">
                <a:solidFill>
                  <a:srgbClr val="000000"/>
                </a:solidFill>
                <a:latin typeface="Suisse Int'l" panose="020B0504000000000000" pitchFamily="34" charset="-78"/>
                <a:cs typeface="Suisse Int'l" panose="020B0504000000000000" pitchFamily="34" charset="-78"/>
              </a:rPr>
              <a:t> используется некорректная терминология, что может ещё больше запутать непубличные АО, у которых зачастую даже нет своего </a:t>
            </a:r>
            <a:r>
              <a:rPr lang="ru-RU" b="1" dirty="0">
                <a:solidFill>
                  <a:srgbClr val="000000"/>
                </a:solidFill>
                <a:latin typeface="Suisse Int'l" panose="020B0504000000000000" pitchFamily="34" charset="-78"/>
                <a:cs typeface="Suisse Int'l" panose="020B0504000000000000" pitchFamily="34" charset="-78"/>
              </a:rPr>
              <a:t>штатного юриста. </a:t>
            </a:r>
            <a:r>
              <a:rPr lang="ru-RU" b="1" dirty="0" smtClean="0">
                <a:solidFill>
                  <a:srgbClr val="000000"/>
                </a:solidFill>
                <a:latin typeface="Suisse Int'l" panose="020B0504000000000000" pitchFamily="34" charset="-78"/>
                <a:cs typeface="Suisse Int'l" panose="020B0504000000000000" pitchFamily="34" charset="-78"/>
              </a:rPr>
              <a:t>Полный </a:t>
            </a:r>
            <a:r>
              <a:rPr lang="ru-RU" b="1" dirty="0">
                <a:solidFill>
                  <a:srgbClr val="000000"/>
                </a:solidFill>
                <a:latin typeface="Suisse Int'l" panose="020B0504000000000000" pitchFamily="34" charset="-78"/>
                <a:cs typeface="Suisse Int'l" panose="020B0504000000000000" pitchFamily="34" charset="-78"/>
              </a:rPr>
              <a:t>термин в соответствии с ФЗ -  заседание общего собрания акционеров с дистанционным участием без определения места его проведения и возможности присутствия в этом месте</a:t>
            </a:r>
            <a:endParaRPr lang="ru-RU" b="1" dirty="0" smtClean="0">
              <a:solidFill>
                <a:srgbClr val="000000"/>
              </a:solidFill>
              <a:latin typeface="Suisse Int'l" panose="020B0504000000000000" pitchFamily="34" charset="-78"/>
              <a:cs typeface="Suisse Int'l" panose="020B0504000000000000" pitchFamily="34" charset="-78"/>
            </a:endParaRPr>
          </a:p>
        </p:txBody>
      </p:sp>
    </p:spTree>
    <p:extLst>
      <p:ext uri="{BB962C8B-B14F-4D97-AF65-F5344CB8AC3E}">
        <p14:creationId xmlns:p14="http://schemas.microsoft.com/office/powerpoint/2010/main" val="22091433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98172" y="232224"/>
            <a:ext cx="9701938" cy="1280890"/>
          </a:xfrm>
        </p:spPr>
        <p:txBody>
          <a:bodyPr>
            <a:normAutofit/>
          </a:bodyPr>
          <a:lstStyle/>
          <a:p>
            <a:pPr algn="ctr"/>
            <a:r>
              <a:rPr lang="ru-RU" sz="2400" dirty="0" smtClean="0">
                <a:latin typeface="Grtsk Tera" pitchFamily="2" charset="0"/>
              </a:rPr>
              <a:t>Спорный момент 3: доступ владельцев </a:t>
            </a:r>
            <a:r>
              <a:rPr lang="ru-RU" sz="2400" dirty="0" err="1" smtClean="0">
                <a:latin typeface="Grtsk Tera" pitchFamily="2" charset="0"/>
              </a:rPr>
              <a:t>префакций</a:t>
            </a:r>
            <a:r>
              <a:rPr lang="ru-RU" sz="2400" dirty="0" smtClean="0">
                <a:latin typeface="Grtsk Tera" pitchFamily="2" charset="0"/>
              </a:rPr>
              <a:t> на собрание</a:t>
            </a:r>
            <a:endParaRPr lang="ru-RU" sz="2400" dirty="0">
              <a:latin typeface="Grtsk Tera" pitchFamily="2" charset="0"/>
            </a:endParaRPr>
          </a:p>
        </p:txBody>
      </p:sp>
      <p:sp>
        <p:nvSpPr>
          <p:cNvPr id="5" name="TextBox 4"/>
          <p:cNvSpPr txBox="1"/>
          <p:nvPr/>
        </p:nvSpPr>
        <p:spPr>
          <a:xfrm>
            <a:off x="2077078" y="1181094"/>
            <a:ext cx="8268008" cy="4339648"/>
          </a:xfrm>
          <a:prstGeom prst="rect">
            <a:avLst/>
          </a:prstGeom>
          <a:noFill/>
          <a:ln>
            <a:solidFill>
              <a:schemeClr val="accent1"/>
            </a:solidFill>
          </a:ln>
        </p:spPr>
        <p:txBody>
          <a:bodyPr wrap="square" lIns="91438" tIns="45719" rIns="91438" bIns="45719" rtlCol="0">
            <a:spAutoFit/>
          </a:bodyPr>
          <a:lstStyle/>
          <a:p>
            <a:pPr marL="171446" indent="-171446" algn="just" defTabSz="914273">
              <a:spcAft>
                <a:spcPts val="600"/>
              </a:spcAft>
              <a:buBlip>
                <a:blip r:embed="rId2"/>
              </a:buBlip>
            </a:pPr>
            <a:r>
              <a:rPr lang="ru-RU" sz="1400" b="1" dirty="0" smtClean="0">
                <a:latin typeface="Suisse Int'l" panose="020B0504000000000000" pitchFamily="34" charset="-78"/>
                <a:cs typeface="Suisse Int'l" panose="020B0504000000000000" pitchFamily="34" charset="-78"/>
              </a:rPr>
              <a:t>«4.4</a:t>
            </a:r>
            <a:r>
              <a:rPr lang="ru-RU" sz="1400" b="1" dirty="0">
                <a:latin typeface="Suisse Int'l" panose="020B0504000000000000" pitchFamily="34" charset="-78"/>
                <a:cs typeface="Suisse Int'l" panose="020B0504000000000000" pitchFamily="34" charset="-78"/>
              </a:rPr>
              <a:t>. Владельцы обыкновенных и (или) привилегированных акций вправе участвовать без права голоса в заседании общего собрания, на котором они не имеют право голоса при принятии решений общим собранием, при условии предоставления выписки из реестра акционеров общества или выписки по счету депо на дату не позднее чем за 2 дня до даты проведения заседания общего собрания, если уставом общества не предусмотрена иная дата, на которую должна предоставляться такая выписка. Направление сообщения о проведении заседания, а также предоставление информации (материалов), подлежащей предоставлению при подготовке к проведению заседания, указанным акционерам в порядке, предусмотренном статьей 52 Федерального закона «Об акционерных обществах», не является обязательным</a:t>
            </a:r>
            <a:r>
              <a:rPr lang="ru-RU" sz="1400" b="1" dirty="0" smtClean="0">
                <a:latin typeface="Suisse Int'l" panose="020B0504000000000000" pitchFamily="34" charset="-78"/>
                <a:cs typeface="Suisse Int'l" panose="020B0504000000000000" pitchFamily="34" charset="-78"/>
              </a:rPr>
              <a:t>.»</a:t>
            </a:r>
          </a:p>
          <a:p>
            <a:pPr marL="171446" indent="-171446" algn="just" defTabSz="914273">
              <a:spcAft>
                <a:spcPts val="600"/>
              </a:spcAft>
              <a:buBlip>
                <a:blip r:embed="rId2"/>
              </a:buBlip>
            </a:pPr>
            <a:r>
              <a:rPr lang="ru-RU" sz="1400" b="1" dirty="0" smtClean="0">
                <a:solidFill>
                  <a:srgbClr val="000000"/>
                </a:solidFill>
                <a:latin typeface="Suisse Int'l" panose="020B0504000000000000" pitchFamily="34" charset="-78"/>
                <a:cs typeface="Suisse Int'l" panose="020B0504000000000000" pitchFamily="34" charset="-78"/>
              </a:rPr>
              <a:t>Налицо дисбаланс прав владельцев. </a:t>
            </a:r>
            <a:r>
              <a:rPr lang="ru-RU" sz="1400" b="1" dirty="0">
                <a:solidFill>
                  <a:srgbClr val="000000"/>
                </a:solidFill>
                <a:latin typeface="Suisse Int'l" panose="020B0504000000000000" pitchFamily="34" charset="-78"/>
                <a:cs typeface="Suisse Int'l" panose="020B0504000000000000" pitchFamily="34" charset="-78"/>
              </a:rPr>
              <a:t>То есть мы также фрагментируем права участия. Владельцы голосующих а) фиксируются на дату б) эта дата минимум за 3 недели до ОСА, а владельцы привилегированных могут принять участие прямо тут и сразу. </a:t>
            </a:r>
            <a:endParaRPr lang="ru-RU" sz="1400" b="1" dirty="0" smtClean="0">
              <a:solidFill>
                <a:srgbClr val="000000"/>
              </a:solidFill>
              <a:latin typeface="Suisse Int'l" panose="020B0504000000000000" pitchFamily="34" charset="-78"/>
              <a:cs typeface="Suisse Int'l" panose="020B0504000000000000" pitchFamily="34" charset="-78"/>
            </a:endParaRPr>
          </a:p>
          <a:p>
            <a:pPr marL="171446" indent="-171446" algn="just" defTabSz="914273">
              <a:spcAft>
                <a:spcPts val="600"/>
              </a:spcAft>
              <a:buBlip>
                <a:blip r:embed="rId2"/>
              </a:buBlip>
            </a:pPr>
            <a:r>
              <a:rPr lang="ru-RU" sz="1400" b="1" dirty="0">
                <a:solidFill>
                  <a:srgbClr val="000000"/>
                </a:solidFill>
                <a:latin typeface="Suisse Int'l" panose="020B0504000000000000" pitchFamily="34" charset="-78"/>
                <a:cs typeface="Suisse Int'l" panose="020B0504000000000000" pitchFamily="34" charset="-78"/>
              </a:rPr>
              <a:t>Если мы говорим </a:t>
            </a:r>
            <a:r>
              <a:rPr lang="ru-RU" sz="1400" b="1" dirty="0" smtClean="0">
                <a:solidFill>
                  <a:srgbClr val="000000"/>
                </a:solidFill>
                <a:latin typeface="Suisse Int'l" panose="020B0504000000000000" pitchFamily="34" charset="-78"/>
                <a:cs typeface="Suisse Int'l" panose="020B0504000000000000" pitchFamily="34" charset="-78"/>
              </a:rPr>
              <a:t>об этом в контексте права акционера </a:t>
            </a:r>
            <a:r>
              <a:rPr lang="ru-RU" sz="1400" b="1" dirty="0">
                <a:solidFill>
                  <a:srgbClr val="000000"/>
                </a:solidFill>
                <a:latin typeface="Suisse Int'l" panose="020B0504000000000000" pitchFamily="34" charset="-78"/>
                <a:cs typeface="Suisse Int'l" panose="020B0504000000000000" pitchFamily="34" charset="-78"/>
              </a:rPr>
              <a:t>на информацию, и владелец, не имеющий права голоса, тем не менее имеет право на получение информации на собрании, тогда логичным является доведение до сведения всех, а не только голосующих акционеров, результатов голосования в виде Отчета </a:t>
            </a:r>
            <a:endParaRPr lang="ru-RU" sz="1400" b="1" dirty="0" smtClean="0">
              <a:solidFill>
                <a:srgbClr val="000000"/>
              </a:solidFill>
              <a:latin typeface="Suisse Int'l" panose="020B0504000000000000" pitchFamily="34" charset="-78"/>
              <a:cs typeface="Suisse Int'l" panose="020B0504000000000000" pitchFamily="34" charset="-78"/>
            </a:endParaRPr>
          </a:p>
        </p:txBody>
      </p:sp>
    </p:spTree>
    <p:extLst>
      <p:ext uri="{BB962C8B-B14F-4D97-AF65-F5344CB8AC3E}">
        <p14:creationId xmlns:p14="http://schemas.microsoft.com/office/powerpoint/2010/main" val="13227192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98172" y="232224"/>
            <a:ext cx="9701938" cy="1280890"/>
          </a:xfrm>
        </p:spPr>
        <p:txBody>
          <a:bodyPr>
            <a:normAutofit/>
          </a:bodyPr>
          <a:lstStyle/>
          <a:p>
            <a:pPr algn="ctr"/>
            <a:r>
              <a:rPr lang="ru-RU" sz="2400" dirty="0" smtClean="0">
                <a:latin typeface="Grtsk Tera" pitchFamily="2" charset="0"/>
              </a:rPr>
              <a:t>Спорный момент 4: доступ владельцев </a:t>
            </a:r>
            <a:r>
              <a:rPr lang="ru-RU" sz="2400" dirty="0" err="1" smtClean="0">
                <a:latin typeface="Grtsk Tera" pitchFamily="2" charset="0"/>
              </a:rPr>
              <a:t>префакций</a:t>
            </a:r>
            <a:r>
              <a:rPr lang="ru-RU" sz="2400" dirty="0" smtClean="0">
                <a:latin typeface="Grtsk Tera" pitchFamily="2" charset="0"/>
              </a:rPr>
              <a:t> на собрание</a:t>
            </a:r>
            <a:endParaRPr lang="ru-RU" sz="2400" dirty="0">
              <a:latin typeface="Grtsk Tera" pitchFamily="2" charset="0"/>
            </a:endParaRPr>
          </a:p>
        </p:txBody>
      </p:sp>
      <p:sp>
        <p:nvSpPr>
          <p:cNvPr id="5" name="TextBox 4"/>
          <p:cNvSpPr txBox="1"/>
          <p:nvPr/>
        </p:nvSpPr>
        <p:spPr>
          <a:xfrm>
            <a:off x="2077078" y="1181094"/>
            <a:ext cx="8268008" cy="4339648"/>
          </a:xfrm>
          <a:prstGeom prst="rect">
            <a:avLst/>
          </a:prstGeom>
          <a:noFill/>
          <a:ln>
            <a:solidFill>
              <a:schemeClr val="accent1"/>
            </a:solidFill>
          </a:ln>
        </p:spPr>
        <p:txBody>
          <a:bodyPr wrap="square" lIns="91438" tIns="45719" rIns="91438" bIns="45719" rtlCol="0">
            <a:spAutoFit/>
          </a:bodyPr>
          <a:lstStyle/>
          <a:p>
            <a:pPr marL="171446" indent="-171446" algn="just" defTabSz="914273">
              <a:spcAft>
                <a:spcPts val="600"/>
              </a:spcAft>
              <a:buBlip>
                <a:blip r:embed="rId2"/>
              </a:buBlip>
            </a:pPr>
            <a:r>
              <a:rPr lang="ru-RU" sz="1400" b="1" dirty="0" smtClean="0">
                <a:latin typeface="Suisse Int'l" panose="020B0504000000000000" pitchFamily="34" charset="-78"/>
                <a:cs typeface="Suisse Int'l" panose="020B0504000000000000" pitchFamily="34" charset="-78"/>
              </a:rPr>
              <a:t>«4.4</a:t>
            </a:r>
            <a:r>
              <a:rPr lang="ru-RU" sz="1400" b="1" dirty="0">
                <a:latin typeface="Suisse Int'l" panose="020B0504000000000000" pitchFamily="34" charset="-78"/>
                <a:cs typeface="Suisse Int'l" panose="020B0504000000000000" pitchFamily="34" charset="-78"/>
              </a:rPr>
              <a:t>. Владельцы обыкновенных и (или) привилегированных акций вправе участвовать без права голоса в заседании общего собрания, на котором они не имеют право голоса при принятии решений общим собранием, при условии предоставления выписки из реестра акционеров общества или выписки по счету депо на дату не позднее чем за 2 дня до даты проведения заседания общего собрания, если уставом общества не предусмотрена иная дата, на которую должна предоставляться такая выписка. Направление сообщения о проведении заседания, а также предоставление информации (материалов), подлежащей предоставлению при подготовке к проведению заседания, указанным акционерам в порядке, предусмотренном статьей 52 Федерального закона «Об акционерных обществах», не является обязательным</a:t>
            </a:r>
            <a:r>
              <a:rPr lang="ru-RU" sz="1400" b="1" dirty="0" smtClean="0">
                <a:latin typeface="Suisse Int'l" panose="020B0504000000000000" pitchFamily="34" charset="-78"/>
                <a:cs typeface="Suisse Int'l" panose="020B0504000000000000" pitchFamily="34" charset="-78"/>
              </a:rPr>
              <a:t>.»</a:t>
            </a:r>
          </a:p>
          <a:p>
            <a:pPr marL="171446" indent="-171446" algn="just" defTabSz="914273">
              <a:spcAft>
                <a:spcPts val="600"/>
              </a:spcAft>
              <a:buBlip>
                <a:blip r:embed="rId2"/>
              </a:buBlip>
            </a:pPr>
            <a:r>
              <a:rPr lang="ru-RU" sz="1400" b="1" dirty="0" smtClean="0">
                <a:solidFill>
                  <a:srgbClr val="000000"/>
                </a:solidFill>
                <a:latin typeface="Suisse Int'l" panose="020B0504000000000000" pitchFamily="34" charset="-78"/>
                <a:cs typeface="Suisse Int'l" panose="020B0504000000000000" pitchFamily="34" charset="-78"/>
              </a:rPr>
              <a:t>Налицо дисбаланс прав владельцев. </a:t>
            </a:r>
            <a:r>
              <a:rPr lang="ru-RU" sz="1400" b="1" dirty="0">
                <a:solidFill>
                  <a:srgbClr val="000000"/>
                </a:solidFill>
                <a:latin typeface="Suisse Int'l" panose="020B0504000000000000" pitchFamily="34" charset="-78"/>
                <a:cs typeface="Suisse Int'l" panose="020B0504000000000000" pitchFamily="34" charset="-78"/>
              </a:rPr>
              <a:t>То есть мы также фрагментируем права участия. Владельцы голосующих а) фиксируются на дату б) эта дата минимум за 3 недели до ОСА, а владельцы привилегированных могут принять участие прямо тут и сразу. </a:t>
            </a:r>
            <a:endParaRPr lang="ru-RU" sz="1400" b="1" dirty="0" smtClean="0">
              <a:solidFill>
                <a:srgbClr val="000000"/>
              </a:solidFill>
              <a:latin typeface="Suisse Int'l" panose="020B0504000000000000" pitchFamily="34" charset="-78"/>
              <a:cs typeface="Suisse Int'l" panose="020B0504000000000000" pitchFamily="34" charset="-78"/>
            </a:endParaRPr>
          </a:p>
          <a:p>
            <a:pPr marL="171446" indent="-171446" algn="just" defTabSz="914273">
              <a:spcAft>
                <a:spcPts val="600"/>
              </a:spcAft>
              <a:buBlip>
                <a:blip r:embed="rId2"/>
              </a:buBlip>
            </a:pPr>
            <a:r>
              <a:rPr lang="ru-RU" sz="1400" b="1" dirty="0">
                <a:solidFill>
                  <a:srgbClr val="000000"/>
                </a:solidFill>
                <a:latin typeface="Suisse Int'l" panose="020B0504000000000000" pitchFamily="34" charset="-78"/>
                <a:cs typeface="Suisse Int'l" panose="020B0504000000000000" pitchFamily="34" charset="-78"/>
              </a:rPr>
              <a:t>Если мы говорим </a:t>
            </a:r>
            <a:r>
              <a:rPr lang="ru-RU" sz="1400" b="1" dirty="0" smtClean="0">
                <a:solidFill>
                  <a:srgbClr val="000000"/>
                </a:solidFill>
                <a:latin typeface="Suisse Int'l" panose="020B0504000000000000" pitchFamily="34" charset="-78"/>
                <a:cs typeface="Suisse Int'l" panose="020B0504000000000000" pitchFamily="34" charset="-78"/>
              </a:rPr>
              <a:t>об этом в контексте права акционера </a:t>
            </a:r>
            <a:r>
              <a:rPr lang="ru-RU" sz="1400" b="1" dirty="0">
                <a:solidFill>
                  <a:srgbClr val="000000"/>
                </a:solidFill>
                <a:latin typeface="Suisse Int'l" panose="020B0504000000000000" pitchFamily="34" charset="-78"/>
                <a:cs typeface="Suisse Int'l" panose="020B0504000000000000" pitchFamily="34" charset="-78"/>
              </a:rPr>
              <a:t>на информацию, и владелец, не имеющий права голоса, тем не менее имеет право на получение информации на собрании, тогда логичным является доведение до сведения всех, а не только голосующих акционеров, результатов голосования в виде Отчета </a:t>
            </a:r>
            <a:endParaRPr lang="ru-RU" sz="1400" b="1" dirty="0" smtClean="0">
              <a:solidFill>
                <a:srgbClr val="000000"/>
              </a:solidFill>
              <a:latin typeface="Suisse Int'l" panose="020B0504000000000000" pitchFamily="34" charset="-78"/>
              <a:cs typeface="Suisse Int'l" panose="020B0504000000000000" pitchFamily="34" charset="-78"/>
            </a:endParaRPr>
          </a:p>
        </p:txBody>
      </p:sp>
    </p:spTree>
    <p:extLst>
      <p:ext uri="{BB962C8B-B14F-4D97-AF65-F5344CB8AC3E}">
        <p14:creationId xmlns:p14="http://schemas.microsoft.com/office/powerpoint/2010/main" val="19264129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98172" y="232224"/>
            <a:ext cx="9701938" cy="1280890"/>
          </a:xfrm>
        </p:spPr>
        <p:txBody>
          <a:bodyPr>
            <a:normAutofit/>
          </a:bodyPr>
          <a:lstStyle/>
          <a:p>
            <a:pPr algn="ctr"/>
            <a:r>
              <a:rPr lang="ru-RU" sz="2400" dirty="0" smtClean="0">
                <a:latin typeface="Grtsk Tera" pitchFamily="2" charset="0"/>
              </a:rPr>
              <a:t>Спорный момент 5: право голоса на собрании у лиц, которые приобрели акции после даты закрытия реестра</a:t>
            </a:r>
            <a:endParaRPr lang="ru-RU" sz="2400" dirty="0">
              <a:latin typeface="Grtsk Tera" pitchFamily="2" charset="0"/>
            </a:endParaRPr>
          </a:p>
        </p:txBody>
      </p:sp>
      <p:sp>
        <p:nvSpPr>
          <p:cNvPr id="5" name="TextBox 4"/>
          <p:cNvSpPr txBox="1"/>
          <p:nvPr/>
        </p:nvSpPr>
        <p:spPr>
          <a:xfrm>
            <a:off x="2077078" y="1181094"/>
            <a:ext cx="8268008" cy="5001367"/>
          </a:xfrm>
          <a:prstGeom prst="rect">
            <a:avLst/>
          </a:prstGeom>
          <a:noFill/>
          <a:ln>
            <a:solidFill>
              <a:schemeClr val="accent1"/>
            </a:solidFill>
          </a:ln>
        </p:spPr>
        <p:txBody>
          <a:bodyPr wrap="square" lIns="91438" tIns="45719" rIns="91438" bIns="45719" rtlCol="0">
            <a:spAutoFit/>
          </a:bodyPr>
          <a:lstStyle/>
          <a:p>
            <a:pPr marL="171446" indent="-171446" algn="just" defTabSz="914273">
              <a:spcAft>
                <a:spcPts val="600"/>
              </a:spcAft>
              <a:buBlip>
                <a:blip r:embed="rId2"/>
              </a:buBlip>
            </a:pPr>
            <a:r>
              <a:rPr lang="ru-RU" sz="1400" b="1" dirty="0" smtClean="0">
                <a:latin typeface="Suisse Int'l" panose="020B0504000000000000" pitchFamily="34" charset="-78"/>
                <a:cs typeface="Suisse Int'l" panose="020B0504000000000000" pitchFamily="34" charset="-78"/>
              </a:rPr>
              <a:t>«4.7</a:t>
            </a:r>
            <a:r>
              <a:rPr lang="ru-RU" sz="1400" b="1" dirty="0">
                <a:latin typeface="Suisse Int'l" panose="020B0504000000000000" pitchFamily="34" charset="-78"/>
                <a:cs typeface="Suisse Int'l" panose="020B0504000000000000" pitchFamily="34" charset="-78"/>
              </a:rPr>
              <a:t>. </a:t>
            </a:r>
            <a:r>
              <a:rPr lang="ru-RU" sz="1400" b="1" dirty="0" smtClean="0">
                <a:latin typeface="Suisse Int'l" panose="020B0504000000000000" pitchFamily="34" charset="-78"/>
                <a:cs typeface="Suisse Int'l" panose="020B0504000000000000" pitchFamily="34" charset="-78"/>
              </a:rPr>
              <a:t>Лицо</a:t>
            </a:r>
            <a:r>
              <a:rPr lang="ru-RU" sz="1400" b="1" dirty="0">
                <a:latin typeface="Suisse Int'l" panose="020B0504000000000000" pitchFamily="34" charset="-78"/>
                <a:cs typeface="Suisse Int'l" panose="020B0504000000000000" pitchFamily="34" charset="-78"/>
              </a:rPr>
              <a:t>, приобретшее акции после даты определения (фиксации) лиц, имеющих право голоса при принятии решений общим собранием, вправе принять участие в заседании или заочном голосовании и голосовать по вопросам повестки дня при условии предоставления документов, подтверждающих приобретение акций, принадлежащих лицу, включенному в список лиц, имеющих право голоса при принятии решений общим собранием (судебных актов, вступивших в законную силу, документов – оснований приобретения акций вместе с выписками из реестра акционеров общества или выписками по счету депо на дату не позднее чем за 2 дня до даты проведения заседания или заочного голосования</a:t>
            </a:r>
            <a:r>
              <a:rPr lang="ru-RU" sz="1400" b="1" dirty="0" smtClean="0">
                <a:latin typeface="Suisse Int'l" panose="020B0504000000000000" pitchFamily="34" charset="-78"/>
                <a:cs typeface="Suisse Int'l" panose="020B0504000000000000" pitchFamily="34" charset="-78"/>
              </a:rPr>
              <a:t>)…»</a:t>
            </a:r>
          </a:p>
          <a:p>
            <a:pPr marL="171446" indent="-171446" algn="just" defTabSz="914273">
              <a:spcAft>
                <a:spcPts val="600"/>
              </a:spcAft>
              <a:buBlip>
                <a:blip r:embed="rId2"/>
              </a:buBlip>
            </a:pPr>
            <a:r>
              <a:rPr lang="ru-RU" sz="1400" b="1" dirty="0" smtClean="0">
                <a:solidFill>
                  <a:srgbClr val="000000"/>
                </a:solidFill>
                <a:latin typeface="Suisse Int'l" panose="020B0504000000000000" pitchFamily="34" charset="-78"/>
                <a:cs typeface="Suisse Int'l" panose="020B0504000000000000" pitchFamily="34" charset="-78"/>
              </a:rPr>
              <a:t>Полагаем, здесь есть противоречие со ст. </a:t>
            </a:r>
            <a:r>
              <a:rPr lang="ru-RU" sz="1400" b="1" dirty="0">
                <a:solidFill>
                  <a:srgbClr val="000000"/>
                </a:solidFill>
                <a:latin typeface="Suisse Int'l" panose="020B0504000000000000" pitchFamily="34" charset="-78"/>
                <a:cs typeface="Suisse Int'l" panose="020B0504000000000000" pitchFamily="34" charset="-78"/>
              </a:rPr>
              <a:t>149.1 ГК РФ </a:t>
            </a:r>
            <a:r>
              <a:rPr lang="ru-RU" sz="1400" b="1" dirty="0" smtClean="0">
                <a:solidFill>
                  <a:srgbClr val="000000"/>
                </a:solidFill>
                <a:latin typeface="Suisse Int'l" panose="020B0504000000000000" pitchFamily="34" charset="-78"/>
                <a:cs typeface="Suisse Int'l" panose="020B0504000000000000" pitchFamily="34" charset="-78"/>
              </a:rPr>
              <a:t>:</a:t>
            </a:r>
          </a:p>
          <a:p>
            <a:pPr algn="just" defTabSz="914273">
              <a:spcAft>
                <a:spcPts val="600"/>
              </a:spcAft>
            </a:pPr>
            <a:r>
              <a:rPr lang="ru-RU" sz="1400" b="1" dirty="0" smtClean="0">
                <a:solidFill>
                  <a:srgbClr val="000000"/>
                </a:solidFill>
                <a:latin typeface="Suisse Int'l" panose="020B0504000000000000" pitchFamily="34" charset="-78"/>
                <a:cs typeface="Suisse Int'l" panose="020B0504000000000000" pitchFamily="34" charset="-78"/>
              </a:rPr>
              <a:t>«Исполнение </a:t>
            </a:r>
            <a:r>
              <a:rPr lang="ru-RU" sz="1400" b="1" dirty="0">
                <a:solidFill>
                  <a:srgbClr val="000000"/>
                </a:solidFill>
                <a:latin typeface="Suisse Int'l" panose="020B0504000000000000" pitchFamily="34" charset="-78"/>
                <a:cs typeface="Suisse Int'l" panose="020B0504000000000000" pitchFamily="34" charset="-78"/>
              </a:rPr>
              <a:t>по бездокументарной ценной бумаге</a:t>
            </a:r>
          </a:p>
          <a:p>
            <a:pPr algn="just" defTabSz="914273">
              <a:spcAft>
                <a:spcPts val="600"/>
              </a:spcAft>
            </a:pPr>
            <a:r>
              <a:rPr lang="ru-RU" sz="1400" b="1" dirty="0" smtClean="0">
                <a:solidFill>
                  <a:srgbClr val="000000"/>
                </a:solidFill>
                <a:latin typeface="Suisse Int'l" panose="020B0504000000000000" pitchFamily="34" charset="-78"/>
                <a:cs typeface="Suisse Int'l" panose="020B0504000000000000" pitchFamily="34" charset="-78"/>
              </a:rPr>
              <a:t>1</a:t>
            </a:r>
            <a:r>
              <a:rPr lang="ru-RU" sz="1400" b="1" dirty="0">
                <a:solidFill>
                  <a:srgbClr val="000000"/>
                </a:solidFill>
                <a:latin typeface="Suisse Int'l" panose="020B0504000000000000" pitchFamily="34" charset="-78"/>
                <a:cs typeface="Suisse Int'l" panose="020B0504000000000000" pitchFamily="34" charset="-78"/>
              </a:rPr>
              <a:t>. Надлежащим исполнением по бездокументарной ценной бумаге признается исполнение, произведенное обязанным лицом лицам, указанным в абзаце втором пункта 1 статьи 149 настоящего Кодекса (Право требовать от обязанного лица исполнения по бездокументарной ценной бумаге признается за лицом, указанным в учетных записях в качестве правообладателя, или за иным лицом, которое в соответствии с законом осуществляет права по ценной бумаге).</a:t>
            </a:r>
          </a:p>
          <a:p>
            <a:pPr algn="just" defTabSz="914273">
              <a:spcAft>
                <a:spcPts val="600"/>
              </a:spcAft>
            </a:pPr>
            <a:r>
              <a:rPr lang="ru-RU" sz="1400" b="1" dirty="0" smtClean="0">
                <a:solidFill>
                  <a:srgbClr val="000000"/>
                </a:solidFill>
                <a:latin typeface="Suisse Int'l" panose="020B0504000000000000" pitchFamily="34" charset="-78"/>
                <a:cs typeface="Suisse Int'l" panose="020B0504000000000000" pitchFamily="34" charset="-78"/>
              </a:rPr>
              <a:t>Законом </a:t>
            </a:r>
            <a:r>
              <a:rPr lang="ru-RU" sz="1400" b="1" dirty="0">
                <a:solidFill>
                  <a:srgbClr val="000000"/>
                </a:solidFill>
                <a:latin typeface="Suisse Int'l" panose="020B0504000000000000" pitchFamily="34" charset="-78"/>
                <a:cs typeface="Suisse Int'l" panose="020B0504000000000000" pitchFamily="34" charset="-78"/>
              </a:rPr>
              <a:t>могут быть установлены случаи, когда на определенную дату фиксируется перечень лиц, имеющих право требовать исполнения по бездокументарным ценным бумагам. Надлежащим признается исполнение, произведенное таким лицам</a:t>
            </a:r>
            <a:r>
              <a:rPr lang="ru-RU" sz="1400" b="1" dirty="0" smtClean="0">
                <a:solidFill>
                  <a:srgbClr val="000000"/>
                </a:solidFill>
                <a:latin typeface="Suisse Int'l" panose="020B0504000000000000" pitchFamily="34" charset="-78"/>
                <a:cs typeface="Suisse Int'l" panose="020B0504000000000000" pitchFamily="34" charset="-78"/>
              </a:rPr>
              <a:t>.»</a:t>
            </a:r>
            <a:endParaRPr lang="ru-RU" sz="1400" b="1" dirty="0">
              <a:solidFill>
                <a:srgbClr val="000000"/>
              </a:solidFill>
              <a:latin typeface="Suisse Int'l" panose="020B0504000000000000" pitchFamily="34" charset="-78"/>
              <a:cs typeface="Suisse Int'l" panose="020B0504000000000000" pitchFamily="34" charset="-78"/>
            </a:endParaRPr>
          </a:p>
          <a:p>
            <a:pPr marL="171446" indent="-171446" algn="just" defTabSz="914273">
              <a:spcAft>
                <a:spcPts val="600"/>
              </a:spcAft>
              <a:buBlip>
                <a:blip r:embed="rId2"/>
              </a:buBlip>
            </a:pPr>
            <a:endParaRPr lang="ru-RU" sz="1400" b="1" dirty="0" smtClean="0">
              <a:solidFill>
                <a:srgbClr val="000000"/>
              </a:solidFill>
              <a:latin typeface="Suisse Int'l" panose="020B0504000000000000" pitchFamily="34" charset="-78"/>
              <a:cs typeface="Suisse Int'l" panose="020B0504000000000000" pitchFamily="34" charset="-78"/>
            </a:endParaRPr>
          </a:p>
        </p:txBody>
      </p:sp>
    </p:spTree>
    <p:extLst>
      <p:ext uri="{BB962C8B-B14F-4D97-AF65-F5344CB8AC3E}">
        <p14:creationId xmlns:p14="http://schemas.microsoft.com/office/powerpoint/2010/main" val="28932352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98172" y="232224"/>
            <a:ext cx="9701938" cy="1280890"/>
          </a:xfrm>
        </p:spPr>
        <p:txBody>
          <a:bodyPr>
            <a:normAutofit/>
          </a:bodyPr>
          <a:lstStyle/>
          <a:p>
            <a:pPr algn="ctr"/>
            <a:r>
              <a:rPr lang="ru-RU" sz="2400" dirty="0" smtClean="0">
                <a:latin typeface="Grtsk Tera" pitchFamily="2" charset="0"/>
              </a:rPr>
              <a:t>Спорный момент 6: Решения по порядку ведения собрания</a:t>
            </a:r>
            <a:endParaRPr lang="ru-RU" sz="2400" dirty="0">
              <a:latin typeface="Grtsk Tera" pitchFamily="2" charset="0"/>
            </a:endParaRPr>
          </a:p>
        </p:txBody>
      </p:sp>
      <p:sp>
        <p:nvSpPr>
          <p:cNvPr id="5" name="TextBox 4"/>
          <p:cNvSpPr txBox="1"/>
          <p:nvPr/>
        </p:nvSpPr>
        <p:spPr>
          <a:xfrm>
            <a:off x="2103203" y="1154968"/>
            <a:ext cx="8268008" cy="5247588"/>
          </a:xfrm>
          <a:prstGeom prst="rect">
            <a:avLst/>
          </a:prstGeom>
          <a:noFill/>
          <a:ln>
            <a:solidFill>
              <a:schemeClr val="accent1"/>
            </a:solidFill>
          </a:ln>
        </p:spPr>
        <p:txBody>
          <a:bodyPr wrap="square" lIns="91438" tIns="45719" rIns="91438" bIns="45719" rtlCol="0">
            <a:spAutoFit/>
          </a:bodyPr>
          <a:lstStyle/>
          <a:p>
            <a:pPr marL="171446" indent="-171446" algn="just" defTabSz="914273">
              <a:spcAft>
                <a:spcPts val="600"/>
              </a:spcAft>
              <a:buBlip>
                <a:blip r:embed="rId2"/>
              </a:buBlip>
            </a:pPr>
            <a:r>
              <a:rPr lang="ru-RU" dirty="0" smtClean="0">
                <a:latin typeface="Suisse Int'l" panose="020B0504000000000000" pitchFamily="34" charset="-78"/>
                <a:cs typeface="Suisse Int'l" panose="020B0504000000000000" pitchFamily="34" charset="-78"/>
              </a:rPr>
              <a:t>«13.5</a:t>
            </a:r>
            <a:r>
              <a:rPr lang="ru-RU" dirty="0">
                <a:latin typeface="Suisse Int'l" panose="020B0504000000000000" pitchFamily="34" charset="-78"/>
                <a:cs typeface="Suisse Int'l" panose="020B0504000000000000" pitchFamily="34" charset="-78"/>
              </a:rPr>
              <a:t>. Решение (решения) по порядку ведения заседания общего собрания, включая решения по вопросам избрания председательствующего на заседании, определения времени для докладов по вопросам повестки дня и обсуждения вопросов повестки дня, не должно приниматься способом, предусматривающим голосование путем направления заполненных бюллетеней для голосования, а также путем дачи указания (инструкции) клиентскому номинальному держателю и направления им сообщения о волеизъявлении, если иное не предусмотрено уставом или внутренним документом общества, регулирующим деятельность общего собрания</a:t>
            </a:r>
            <a:r>
              <a:rPr lang="ru-RU" dirty="0" smtClean="0">
                <a:latin typeface="Suisse Int'l" panose="020B0504000000000000" pitchFamily="34" charset="-78"/>
                <a:cs typeface="Suisse Int'l" panose="020B0504000000000000" pitchFamily="34" charset="-78"/>
              </a:rPr>
              <a:t>.»</a:t>
            </a:r>
          </a:p>
          <a:p>
            <a:pPr marL="171446" indent="-171446" algn="just" defTabSz="914273">
              <a:spcAft>
                <a:spcPts val="600"/>
              </a:spcAft>
              <a:buBlip>
                <a:blip r:embed="rId2"/>
              </a:buBlip>
            </a:pPr>
            <a:r>
              <a:rPr lang="ru-RU" b="1" dirty="0">
                <a:solidFill>
                  <a:srgbClr val="000000"/>
                </a:solidFill>
                <a:latin typeface="Suisse Int'l" panose="020B0504000000000000" pitchFamily="34" charset="-78"/>
                <a:cs typeface="Suisse Int'l" panose="020B0504000000000000" pitchFamily="34" charset="-78"/>
              </a:rPr>
              <a:t>Противоречие п.2 ст.67 ФЗ. Председатель СД председательствует на заседаниях общего собрания акционеров, если иное не предусмотрено уставом </a:t>
            </a:r>
            <a:r>
              <a:rPr lang="ru-RU" b="1" dirty="0" smtClean="0">
                <a:solidFill>
                  <a:srgbClr val="000000"/>
                </a:solidFill>
                <a:latin typeface="Suisse Int'l" panose="020B0504000000000000" pitchFamily="34" charset="-78"/>
                <a:cs typeface="Suisse Int'l" panose="020B0504000000000000" pitchFamily="34" charset="-78"/>
              </a:rPr>
              <a:t>общества.</a:t>
            </a:r>
            <a:endParaRPr lang="ru-RU" b="1" dirty="0">
              <a:solidFill>
                <a:srgbClr val="000000"/>
              </a:solidFill>
              <a:latin typeface="Suisse Int'l" panose="020B0504000000000000" pitchFamily="34" charset="-78"/>
              <a:cs typeface="Suisse Int'l" panose="020B0504000000000000" pitchFamily="34" charset="-78"/>
            </a:endParaRPr>
          </a:p>
          <a:p>
            <a:pPr marL="171446" indent="-171446" algn="just" defTabSz="914273">
              <a:spcAft>
                <a:spcPts val="600"/>
              </a:spcAft>
              <a:buBlip>
                <a:blip r:embed="rId2"/>
              </a:buBlip>
            </a:pPr>
            <a:r>
              <a:rPr lang="ru-RU" b="1" dirty="0">
                <a:solidFill>
                  <a:srgbClr val="000000"/>
                </a:solidFill>
                <a:latin typeface="Suisse Int'l" panose="020B0504000000000000" pitchFamily="34" charset="-78"/>
                <a:cs typeface="Suisse Int'l" panose="020B0504000000000000" pitchFamily="34" charset="-78"/>
              </a:rPr>
              <a:t>Также остается открытым вопрос: очевидно, что такое голосование может быть проведено после открытия собрания. Кто его откроет, если председателя нет? </a:t>
            </a:r>
          </a:p>
          <a:p>
            <a:pPr marL="171446" indent="-171446" algn="just" defTabSz="914273">
              <a:spcAft>
                <a:spcPts val="600"/>
              </a:spcAft>
              <a:buBlip>
                <a:blip r:embed="rId2"/>
              </a:buBlip>
            </a:pPr>
            <a:endParaRPr lang="ru-RU" sz="1400" b="1" dirty="0" smtClean="0">
              <a:solidFill>
                <a:srgbClr val="000000"/>
              </a:solidFill>
              <a:latin typeface="Suisse Int'l" panose="020B0504000000000000" pitchFamily="34" charset="-78"/>
              <a:cs typeface="Suisse Int'l" panose="020B0504000000000000" pitchFamily="34" charset="-78"/>
            </a:endParaRPr>
          </a:p>
        </p:txBody>
      </p:sp>
    </p:spTree>
    <p:extLst>
      <p:ext uri="{BB962C8B-B14F-4D97-AF65-F5344CB8AC3E}">
        <p14:creationId xmlns:p14="http://schemas.microsoft.com/office/powerpoint/2010/main" val="2710475351"/>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111</TotalTime>
  <Words>1588</Words>
  <Application>Microsoft Office PowerPoint</Application>
  <PresentationFormat>Широкоэкранный</PresentationFormat>
  <Paragraphs>46</Paragraphs>
  <Slides>11</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11</vt:i4>
      </vt:variant>
    </vt:vector>
  </HeadingPairs>
  <TitlesOfParts>
    <vt:vector size="17" baseType="lpstr">
      <vt:lpstr>Arial</vt:lpstr>
      <vt:lpstr>Century Gothic</vt:lpstr>
      <vt:lpstr>Grtsk Tera</vt:lpstr>
      <vt:lpstr>Suisse Int'l</vt:lpstr>
      <vt:lpstr>Wingdings 3</vt:lpstr>
      <vt:lpstr>Легкий дым</vt:lpstr>
      <vt:lpstr>Обсуждение нового Положения о собраниях акционеров </vt:lpstr>
      <vt:lpstr>Текущая ситуация</vt:lpstr>
      <vt:lpstr>Положительные изменения</vt:lpstr>
      <vt:lpstr>Спорный момент 1: Отход от принципа фиксации прав</vt:lpstr>
      <vt:lpstr>Спорный момент 2: терминология</vt:lpstr>
      <vt:lpstr>Спорный момент 3: доступ владельцев префакций на собрание</vt:lpstr>
      <vt:lpstr>Спорный момент 4: доступ владельцев префакций на собрание</vt:lpstr>
      <vt:lpstr>Спорный момент 5: право голоса на собрании у лиц, которые приобрели акции после даты закрытия реестра</vt:lpstr>
      <vt:lpstr>Спорный момент 6: Решения по порядку ведения собрания</vt:lpstr>
      <vt:lpstr>Спорный момент 7: Протокол несостоявшегося собрания</vt:lpstr>
      <vt:lpstr>Информация об авторах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Обсуждение доклада Банка России «Об оптимизации форм раскрытия  периодической информации»</dc:title>
  <dc:creator>Дмитрий</dc:creator>
  <cp:lastModifiedBy>Дмитрий</cp:lastModifiedBy>
  <cp:revision>11</cp:revision>
  <dcterms:created xsi:type="dcterms:W3CDTF">2025-12-09T16:49:50Z</dcterms:created>
  <dcterms:modified xsi:type="dcterms:W3CDTF">2026-07-09T15:04:42Z</dcterms:modified>
</cp:coreProperties>
</file>