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23" d="100"/>
          <a:sy n="123" d="100"/>
        </p:scale>
        <p:origin x="-114" y="-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BDD1C85-CEEA-3224-0A23-48B274A426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C78936BA-9663-9402-7C6F-8416A4C9D5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12278FF-FAA7-34B7-3397-923F7093B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9D50-30E3-4DF9-8569-11EE0098BF73}" type="datetimeFigureOut">
              <a:rPr lang="ru-RU" smtClean="0"/>
              <a:t>13.07.2024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746477C-9B7D-9B35-EE51-F2DDBF808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C101C7E-D13E-6664-3171-086DD1750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FF3B1-10D3-4435-A183-DEB7457AD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478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BE7C302-8CF6-BC87-FEB6-8298AA438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55AF5EE-9779-3B88-699C-2524BC7FEF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1D03CB7-5B38-448C-31D9-5F6171C07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9D50-30E3-4DF9-8569-11EE0098BF73}" type="datetimeFigureOut">
              <a:rPr lang="ru-RU" smtClean="0"/>
              <a:t>13.07.2024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D15B37D-887D-DDCA-B7F0-F635869B5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B1C5806-5F0C-D49E-061E-F7EC473FD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FF3B1-10D3-4435-A183-DEB7457AD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41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8FA4C9EF-0DF8-3A3A-026A-1F4EA005EE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10105F3-2E06-27A8-44D7-5637EE7887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887B5FF-F01E-346C-0804-E4F4EEB73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9D50-30E3-4DF9-8569-11EE0098BF73}" type="datetimeFigureOut">
              <a:rPr lang="ru-RU" smtClean="0"/>
              <a:t>13.07.2024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BDA25AD-D7E8-B8E8-5654-3A45C2C01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091D61D-7F9D-ECF0-E010-03A0C95F3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FF3B1-10D3-4435-A183-DEB7457AD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822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F4F8B33-0A54-C82C-D94C-87AF7D41C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11A13B6-85DF-78CE-CA78-E439FD72A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156A6C8-3A75-B33C-FD97-59E483B7E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9D50-30E3-4DF9-8569-11EE0098BF73}" type="datetimeFigureOut">
              <a:rPr lang="ru-RU" smtClean="0"/>
              <a:t>13.07.2024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FB9EAF8-8D8A-3C78-753A-09B669FA4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D17CDF4-B655-BB5E-8712-8F167D1D7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FF3B1-10D3-4435-A183-DEB7457AD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042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7193DDB-2E14-302D-453B-53C84B18E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BDC3F21-FE43-86A1-4ED7-B3EABB630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594EB7E-F2AA-A3EF-D9FF-6FE5409EE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9D50-30E3-4DF9-8569-11EE0098BF73}" type="datetimeFigureOut">
              <a:rPr lang="ru-RU" smtClean="0"/>
              <a:t>13.07.2024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4745839-24CD-C7EA-DD17-E96FBFA46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FF1449C-6712-931E-F15D-5D612CA00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FF3B1-10D3-4435-A183-DEB7457AD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103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BF026A9-A1BB-E260-A76D-3C9943242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4A5AFE5-73B5-DFBA-0D3D-BAE0682DEE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66D6100-46E1-4063-4A6E-6AC3BD13B4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FD579EB-5F3E-F16E-2E0E-BF574003A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9D50-30E3-4DF9-8569-11EE0098BF73}" type="datetimeFigureOut">
              <a:rPr lang="ru-RU" smtClean="0"/>
              <a:t>13.07.2024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E149C97-7670-4670-21A8-7A42A0D6C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B905975-D6B7-D366-C65F-E9F55AB0B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FF3B1-10D3-4435-A183-DEB7457AD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847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A2E463A-1F7E-27D0-5C45-7CBF98057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B553BDE-7CE8-D572-BA76-5E12DB8033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8464238-1747-BF1C-C7E4-BBAC3D51E9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7AC33558-0140-BB59-5F10-F52B785B48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1A619294-0B00-1DBD-EDFE-4668068081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8B418E81-9D98-9945-E248-4DA53CC3D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9D50-30E3-4DF9-8569-11EE0098BF73}" type="datetimeFigureOut">
              <a:rPr lang="ru-RU" smtClean="0"/>
              <a:t>13.07.2024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16C179BC-2829-CF02-450D-8A37F8C01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0516837D-532C-D899-C808-B96D65832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FF3B1-10D3-4435-A183-DEB7457AD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80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7A8D23D-22DE-128F-8D78-BA5237992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491DCDFB-880C-279F-F4FA-EE9FB42EC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9D50-30E3-4DF9-8569-11EE0098BF73}" type="datetimeFigureOut">
              <a:rPr lang="ru-RU" smtClean="0"/>
              <a:t>13.07.2024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99F3464-AB37-C31D-9C09-FF65EEA85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275F70CE-D88C-75CC-A122-F3201B225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FF3B1-10D3-4435-A183-DEB7457AD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508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6D9AEF5D-E76C-747D-D2FA-C6E9CDAB8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9D50-30E3-4DF9-8569-11EE0098BF73}" type="datetimeFigureOut">
              <a:rPr lang="ru-RU" smtClean="0"/>
              <a:t>13.07.2024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DE589E78-DECE-842B-4E1F-BE5EC6C6B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9FFE864E-72D8-753E-38A1-5F0A30162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FF3B1-10D3-4435-A183-DEB7457AD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00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CD2EEE1-9040-8570-FA8B-581B53258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B00711A-077D-2F59-2143-2CB66A04F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BAC4DA5-715E-E2B3-18A2-26396327CE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F284F11-194D-B1B8-4D74-8A7EC3912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9D50-30E3-4DF9-8569-11EE0098BF73}" type="datetimeFigureOut">
              <a:rPr lang="ru-RU" smtClean="0"/>
              <a:t>13.07.2024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A40D653-6506-9C47-B1EB-BC1B60561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F15E43D-405C-1B0D-7ABB-B2DC69859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FF3B1-10D3-4435-A183-DEB7457AD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063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2B238A5-DFD0-5655-EE2F-09F6E5639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45E7BA6B-1EB2-3EF4-7094-9210B61578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CF924B9-6EC9-9082-458C-5EBEECC29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A50FB44-EC42-73CB-6E52-57F2FE470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9D50-30E3-4DF9-8569-11EE0098BF73}" type="datetimeFigureOut">
              <a:rPr lang="ru-RU" smtClean="0"/>
              <a:t>13.07.2024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34F1A04-1361-CD2D-ABD0-73273DE88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9397C48-40E4-A371-5070-B033BE254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FF3B1-10D3-4435-A183-DEB7457AD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846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B2B4BDC-1516-6DBB-ABAD-635B1262C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73A38F6-E109-8952-1288-3F766A5EB5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A042C17-249A-EA21-9734-0BFAA94D68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1E9D50-30E3-4DF9-8569-11EE0098BF73}" type="datetimeFigureOut">
              <a:rPr lang="ru-RU" smtClean="0"/>
              <a:t>13.07.2024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5988F76-E6D3-5A97-E7DA-BE047D98C8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99C4E45-0ABC-9712-4945-BEAA7AE427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BFF3B1-10D3-4435-A183-DEB7457AD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679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19D32F93-50AC-4C46-A5DB-291C60DDB7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Рисунок 4" descr="Изображение выглядит как текст, логотип, Бренд, красный&#10;&#10;Автоматически созданное описание">
            <a:extLst>
              <a:ext uri="{FF2B5EF4-FFF2-40B4-BE49-F238E27FC236}">
                <a16:creationId xmlns:a16="http://schemas.microsoft.com/office/drawing/2014/main" xmlns="" id="{D9B44339-3458-58E6-8829-A4208E22FD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303" y="1528962"/>
            <a:ext cx="9613397" cy="1393942"/>
          </a:xfrm>
          <a:prstGeom prst="rect">
            <a:avLst/>
          </a:prstGeom>
        </p:spPr>
      </p:pic>
      <p:sp>
        <p:nvSpPr>
          <p:cNvPr id="12" name="Right Triangle 11">
            <a:extLst>
              <a:ext uri="{FF2B5EF4-FFF2-40B4-BE49-F238E27FC236}">
                <a16:creationId xmlns:a16="http://schemas.microsoft.com/office/drawing/2014/main" xmlns="" id="{827DC2C4-B485-428A-BF4A-472D2967F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E04B5EB-F158-4507-90DD-BD23620C7C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5B6B869-6856-61B7-673F-A232759005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9304" y="3429000"/>
            <a:ext cx="8921672" cy="1713305"/>
          </a:xfrm>
        </p:spPr>
        <p:txBody>
          <a:bodyPr anchor="b">
            <a:noAutofit/>
          </a:bodyPr>
          <a:lstStyle/>
          <a:p>
            <a:pPr algn="l"/>
            <a:r>
              <a:rPr lang="ru-RU" sz="4000" dirty="0"/>
              <a:t>Оценка состояния и возможностей развития </a:t>
            </a:r>
            <a:r>
              <a:rPr lang="ru-RU" sz="4000" dirty="0" err="1"/>
              <a:t>программно</a:t>
            </a:r>
            <a:r>
              <a:rPr lang="ru-RU" sz="4000" dirty="0"/>
              <a:t> обеспечения регистраторов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B32959DD-F139-316D-B268-14E0B62848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9303" y="5142305"/>
            <a:ext cx="7321298" cy="753165"/>
          </a:xfrm>
        </p:spPr>
        <p:txBody>
          <a:bodyPr anchor="t">
            <a:normAutofit fontScale="92500" lnSpcReduction="20000"/>
          </a:bodyPr>
          <a:lstStyle/>
          <a:p>
            <a:pPr algn="l"/>
            <a:r>
              <a:rPr lang="ru-RU" dirty="0"/>
              <a:t>Докладчик: Спицина Ирина</a:t>
            </a:r>
          </a:p>
          <a:p>
            <a:pPr algn="l"/>
            <a:r>
              <a:rPr lang="ru-RU" dirty="0"/>
              <a:t>Специалист отдела ИТ АО «ВРК»</a:t>
            </a:r>
          </a:p>
        </p:txBody>
      </p:sp>
    </p:spTree>
    <p:extLst>
      <p:ext uri="{BB962C8B-B14F-4D97-AF65-F5344CB8AC3E}">
        <p14:creationId xmlns:p14="http://schemas.microsoft.com/office/powerpoint/2010/main" val="1421241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16">
            <a:extLst>
              <a:ext uri="{FF2B5EF4-FFF2-40B4-BE49-F238E27FC236}">
                <a16:creationId xmlns:a16="http://schemas.microsoft.com/office/drawing/2014/main" xmlns="" id="{23D09407-53BC-485E-B4CE-BC5E4FC4B2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18">
            <a:extLst>
              <a:ext uri="{FF2B5EF4-FFF2-40B4-BE49-F238E27FC236}">
                <a16:creationId xmlns:a16="http://schemas.microsoft.com/office/drawing/2014/main" xmlns="" id="{921DB988-49FC-4608-B0A2-E2F3A40190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49F2BD-83C9-1FE3-9F4E-1C9A90BCC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396" y="1814475"/>
            <a:ext cx="10640754" cy="77584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Развитие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финансового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рынка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и ИТ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E9B930FD-8671-4C4C-ADCF-73AC1D0CD4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C35B12C1-569C-4E37-AA33-7EF215F201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F23E2660-7810-46F6-8752-187127C830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C991DC45-0378-45B3-B325-FB8F98545E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E228F5BA-5150-4554-B7EA-93F371F3B17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4311C41B-BFCC-E7FB-5A3E-6A2EE08D8C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1525864" cy="1671250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xmlns="" id="{383C2651-AE0C-4AE4-8725-E2F9414FE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CCE13265-B5D2-47B4-A199-E05F390D5B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693EBD03-D832-462C-9304-7273698ED4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0D53D3E2-805E-40D2-964F-352BF6D476B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B7A9A916-A926-43E6-800F-432ABC3F24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7D1FD2F-5623-A6F1-4B97-0E20FBABAE20}"/>
              </a:ext>
            </a:extLst>
          </p:cNvPr>
          <p:cNvSpPr txBox="1"/>
          <p:nvPr/>
        </p:nvSpPr>
        <p:spPr>
          <a:xfrm>
            <a:off x="1201093" y="3132983"/>
            <a:ext cx="9998044" cy="29140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ru-RU" sz="2800" dirty="0"/>
              <a:t>повышение доступности финансовых услуг для граждан, малого и среднего бизнеса;</a:t>
            </a:r>
          </a:p>
          <a:p>
            <a:pPr marL="342900" lvl="0" indent="-3429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ru-RU" sz="2800" dirty="0"/>
              <a:t>развития инфраструктуры Цифрового профиля;</a:t>
            </a:r>
          </a:p>
          <a:p>
            <a:pPr marL="342900" lvl="0" indent="-3429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ru-RU" sz="2800" dirty="0"/>
              <a:t>внедрение стандартов Открытых API в отношении крупнейших компаний в отдельных секторах финансового рынка и нефинансовых организаций;</a:t>
            </a:r>
          </a:p>
          <a:p>
            <a:pPr marL="342900" lvl="0" indent="-3429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ru-RU" sz="2800" dirty="0"/>
              <a:t>обеспечение технологической независимости и информационной безопасности;</a:t>
            </a:r>
          </a:p>
        </p:txBody>
      </p:sp>
    </p:spTree>
    <p:extLst>
      <p:ext uri="{BB962C8B-B14F-4D97-AF65-F5344CB8AC3E}">
        <p14:creationId xmlns:p14="http://schemas.microsoft.com/office/powerpoint/2010/main" val="185302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16">
            <a:extLst>
              <a:ext uri="{FF2B5EF4-FFF2-40B4-BE49-F238E27FC236}">
                <a16:creationId xmlns:a16="http://schemas.microsoft.com/office/drawing/2014/main" xmlns="" id="{23D09407-53BC-485E-B4CE-BC5E4FC4B2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18">
            <a:extLst>
              <a:ext uri="{FF2B5EF4-FFF2-40B4-BE49-F238E27FC236}">
                <a16:creationId xmlns:a16="http://schemas.microsoft.com/office/drawing/2014/main" xmlns="" id="{921DB988-49FC-4608-B0A2-E2F3A40190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49F2BD-83C9-1FE3-9F4E-1C9A90BCC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396" y="1671251"/>
            <a:ext cx="10640754" cy="98974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ru-RU" sz="4000" dirty="0">
                <a:solidFill>
                  <a:schemeClr val="tx2"/>
                </a:solidFill>
              </a:rPr>
              <a:t>Повышение доступности услуг регистраторов для граждан и юридических лиц</a:t>
            </a:r>
            <a:endParaRPr lang="en-US" sz="4000" dirty="0">
              <a:solidFill>
                <a:schemeClr val="tx2"/>
              </a:solidFill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E9B930FD-8671-4C4C-ADCF-73AC1D0CD4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C35B12C1-569C-4E37-AA33-7EF215F201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F23E2660-7810-46F6-8752-187127C830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C991DC45-0378-45B3-B325-FB8F98545E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E228F5BA-5150-4554-B7EA-93F371F3B17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4311C41B-BFCC-E7FB-5A3E-6A2EE08D8C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1525864" cy="1671250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xmlns="" id="{383C2651-AE0C-4AE4-8725-E2F9414FE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CCE13265-B5D2-47B4-A199-E05F390D5B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693EBD03-D832-462C-9304-7273698ED4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0D53D3E2-805E-40D2-964F-352BF6D476B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B7A9A916-A926-43E6-800F-432ABC3F24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7D1FD2F-5623-A6F1-4B97-0E20FBABAE20}"/>
              </a:ext>
            </a:extLst>
          </p:cNvPr>
          <p:cNvSpPr txBox="1"/>
          <p:nvPr/>
        </p:nvSpPr>
        <p:spPr>
          <a:xfrm>
            <a:off x="1201093" y="3132983"/>
            <a:ext cx="9998044" cy="15793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ru-RU" sz="2800" dirty="0"/>
              <a:t>финансовая инклюзия – ключевой элемент экономического развития;</a:t>
            </a:r>
          </a:p>
          <a:p>
            <a:pPr marL="342900" lvl="0" indent="-3429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ru-RU" sz="2800" dirty="0"/>
              <a:t>личные кабинеты акционера и эмитента;</a:t>
            </a:r>
          </a:p>
          <a:p>
            <a:pPr marL="342900" lvl="0" indent="-3429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ru-RU" sz="2800" dirty="0"/>
              <a:t>идентификация лиц.</a:t>
            </a:r>
          </a:p>
        </p:txBody>
      </p:sp>
    </p:spTree>
    <p:extLst>
      <p:ext uri="{BB962C8B-B14F-4D97-AF65-F5344CB8AC3E}">
        <p14:creationId xmlns:p14="http://schemas.microsoft.com/office/powerpoint/2010/main" val="1619313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16">
            <a:extLst>
              <a:ext uri="{FF2B5EF4-FFF2-40B4-BE49-F238E27FC236}">
                <a16:creationId xmlns:a16="http://schemas.microsoft.com/office/drawing/2014/main" xmlns="" id="{23D09407-53BC-485E-B4CE-BC5E4FC4B2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18">
            <a:extLst>
              <a:ext uri="{FF2B5EF4-FFF2-40B4-BE49-F238E27FC236}">
                <a16:creationId xmlns:a16="http://schemas.microsoft.com/office/drawing/2014/main" xmlns="" id="{921DB988-49FC-4608-B0A2-E2F3A40190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49F2BD-83C9-1FE3-9F4E-1C9A90BCC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396" y="1671251"/>
            <a:ext cx="10640754" cy="98974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ru-RU" sz="4000" dirty="0"/>
              <a:t>Развитие инфраструктуры Цифрового профиля</a:t>
            </a:r>
            <a:endParaRPr lang="en-US" sz="4000" dirty="0">
              <a:solidFill>
                <a:schemeClr val="tx2"/>
              </a:solidFill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E9B930FD-8671-4C4C-ADCF-73AC1D0CD4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C35B12C1-569C-4E37-AA33-7EF215F201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F23E2660-7810-46F6-8752-187127C830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C991DC45-0378-45B3-B325-FB8F98545E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E228F5BA-5150-4554-B7EA-93F371F3B17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4311C41B-BFCC-E7FB-5A3E-6A2EE08D8C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1525864" cy="1671250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xmlns="" id="{383C2651-AE0C-4AE4-8725-E2F9414FE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CCE13265-B5D2-47B4-A199-E05F390D5B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693EBD03-D832-462C-9304-7273698ED4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0D53D3E2-805E-40D2-964F-352BF6D476B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B7A9A916-A926-43E6-800F-432ABC3F24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7D1FD2F-5623-A6F1-4B97-0E20FBABAE20}"/>
              </a:ext>
            </a:extLst>
          </p:cNvPr>
          <p:cNvSpPr txBox="1"/>
          <p:nvPr/>
        </p:nvSpPr>
        <p:spPr>
          <a:xfrm>
            <a:off x="1201093" y="3132983"/>
            <a:ext cx="9998044" cy="15793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ru-RU" sz="2800" dirty="0"/>
              <a:t>инфраструктура ЦП построена на основе ЕСИА;</a:t>
            </a:r>
          </a:p>
          <a:p>
            <a:pPr marL="342900" lvl="0" indent="-3429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ru-RU" sz="2800" dirty="0"/>
              <a:t>вопросы конфиденциальности и защиты персональных данных;</a:t>
            </a:r>
          </a:p>
          <a:p>
            <a:pPr marL="342900" lvl="0" indent="-3429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ru-RU" sz="2800" dirty="0"/>
              <a:t>доверие пользователей.</a:t>
            </a:r>
          </a:p>
        </p:txBody>
      </p:sp>
    </p:spTree>
    <p:extLst>
      <p:ext uri="{BB962C8B-B14F-4D97-AF65-F5344CB8AC3E}">
        <p14:creationId xmlns:p14="http://schemas.microsoft.com/office/powerpoint/2010/main" val="2394787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16">
            <a:extLst>
              <a:ext uri="{FF2B5EF4-FFF2-40B4-BE49-F238E27FC236}">
                <a16:creationId xmlns:a16="http://schemas.microsoft.com/office/drawing/2014/main" xmlns="" id="{23D09407-53BC-485E-B4CE-BC5E4FC4B2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18">
            <a:extLst>
              <a:ext uri="{FF2B5EF4-FFF2-40B4-BE49-F238E27FC236}">
                <a16:creationId xmlns:a16="http://schemas.microsoft.com/office/drawing/2014/main" xmlns="" id="{921DB988-49FC-4608-B0A2-E2F3A40190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49F2BD-83C9-1FE3-9F4E-1C9A90BCC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396" y="1671251"/>
            <a:ext cx="10640754" cy="98974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ru-RU" sz="4000" dirty="0"/>
              <a:t>Внедрение стандартов Открытых API</a:t>
            </a:r>
            <a:endParaRPr lang="en-US" sz="4000" dirty="0">
              <a:solidFill>
                <a:schemeClr val="tx2"/>
              </a:solidFill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E9B930FD-8671-4C4C-ADCF-73AC1D0CD4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C35B12C1-569C-4E37-AA33-7EF215F201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F23E2660-7810-46F6-8752-187127C830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C991DC45-0378-45B3-B325-FB8F98545E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E228F5BA-5150-4554-B7EA-93F371F3B17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4311C41B-BFCC-E7FB-5A3E-6A2EE08D8C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1525864" cy="1671250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xmlns="" id="{383C2651-AE0C-4AE4-8725-E2F9414FE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CCE13265-B5D2-47B4-A199-E05F390D5B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693EBD03-D832-462C-9304-7273698ED4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0D53D3E2-805E-40D2-964F-352BF6D476B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B7A9A916-A926-43E6-800F-432ABC3F24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7D1FD2F-5623-A6F1-4B97-0E20FBABAE20}"/>
              </a:ext>
            </a:extLst>
          </p:cNvPr>
          <p:cNvSpPr txBox="1"/>
          <p:nvPr/>
        </p:nvSpPr>
        <p:spPr>
          <a:xfrm>
            <a:off x="1201093" y="3132983"/>
            <a:ext cx="9998044" cy="12777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ru-RU" sz="2800" dirty="0"/>
              <a:t>интеграция участников фондового рынка;</a:t>
            </a:r>
          </a:p>
          <a:p>
            <a:pPr marL="342900" lvl="0" indent="-3429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ru-RU" sz="2800" dirty="0"/>
              <a:t>уже существуют механизмы обмена данными;</a:t>
            </a:r>
          </a:p>
          <a:p>
            <a:pPr marL="342900" lvl="0" indent="-3429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ru-RU" sz="2800" dirty="0"/>
              <a:t>стратегия опережения или ожидания.</a:t>
            </a:r>
          </a:p>
        </p:txBody>
      </p:sp>
    </p:spTree>
    <p:extLst>
      <p:ext uri="{BB962C8B-B14F-4D97-AF65-F5344CB8AC3E}">
        <p14:creationId xmlns:p14="http://schemas.microsoft.com/office/powerpoint/2010/main" val="3078876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16">
            <a:extLst>
              <a:ext uri="{FF2B5EF4-FFF2-40B4-BE49-F238E27FC236}">
                <a16:creationId xmlns:a16="http://schemas.microsoft.com/office/drawing/2014/main" xmlns="" id="{23D09407-53BC-485E-B4CE-BC5E4FC4B2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18">
            <a:extLst>
              <a:ext uri="{FF2B5EF4-FFF2-40B4-BE49-F238E27FC236}">
                <a16:creationId xmlns:a16="http://schemas.microsoft.com/office/drawing/2014/main" xmlns="" id="{921DB988-49FC-4608-B0A2-E2F3A40190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49F2BD-83C9-1FE3-9F4E-1C9A90BCC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396" y="1671251"/>
            <a:ext cx="10640754" cy="98974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ru-RU" sz="4000" dirty="0"/>
              <a:t>Обеспечение технологической независимости и информационной безопасности</a:t>
            </a:r>
            <a:endParaRPr lang="en-US" sz="4000" dirty="0">
              <a:solidFill>
                <a:schemeClr val="tx2"/>
              </a:solidFill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E9B930FD-8671-4C4C-ADCF-73AC1D0CD4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C35B12C1-569C-4E37-AA33-7EF215F201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F23E2660-7810-46F6-8752-187127C830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C991DC45-0378-45B3-B325-FB8F98545E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E228F5BA-5150-4554-B7EA-93F371F3B17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4311C41B-BFCC-E7FB-5A3E-6A2EE08D8C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1525864" cy="1671250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xmlns="" id="{383C2651-AE0C-4AE4-8725-E2F9414FE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CCE13265-B5D2-47B4-A199-E05F390D5B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693EBD03-D832-462C-9304-7273698ED4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0D53D3E2-805E-40D2-964F-352BF6D476B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B7A9A916-A926-43E6-800F-432ABC3F24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7D1FD2F-5623-A6F1-4B97-0E20FBABAE20}"/>
              </a:ext>
            </a:extLst>
          </p:cNvPr>
          <p:cNvSpPr txBox="1"/>
          <p:nvPr/>
        </p:nvSpPr>
        <p:spPr>
          <a:xfrm>
            <a:off x="1201093" y="3132983"/>
            <a:ext cx="9998044" cy="17075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ru-RU" sz="2800" dirty="0"/>
              <a:t>АО «ВРК» работает на своем ПО:</a:t>
            </a:r>
          </a:p>
          <a:p>
            <a:pPr marL="914400" lvl="1" indent="-4572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ru-RU" sz="2800" dirty="0"/>
              <a:t>знание бизнес-процессов регистратора;</a:t>
            </a:r>
          </a:p>
          <a:p>
            <a:pPr marL="914400" lvl="1" indent="-4572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ru-RU" sz="2800" dirty="0"/>
              <a:t>оперативное внесение изменений.</a:t>
            </a:r>
          </a:p>
          <a:p>
            <a:pPr marL="342900" lvl="0" indent="-3429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ru-RU" sz="2800" dirty="0"/>
              <a:t>Требования к ПО были понятными и простыми.</a:t>
            </a:r>
          </a:p>
        </p:txBody>
      </p:sp>
    </p:spTree>
    <p:extLst>
      <p:ext uri="{BB962C8B-B14F-4D97-AF65-F5344CB8AC3E}">
        <p14:creationId xmlns:p14="http://schemas.microsoft.com/office/powerpoint/2010/main" val="2209153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16">
            <a:extLst>
              <a:ext uri="{FF2B5EF4-FFF2-40B4-BE49-F238E27FC236}">
                <a16:creationId xmlns:a16="http://schemas.microsoft.com/office/drawing/2014/main" xmlns="" id="{23D09407-53BC-485E-B4CE-BC5E4FC4B2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18">
            <a:extLst>
              <a:ext uri="{FF2B5EF4-FFF2-40B4-BE49-F238E27FC236}">
                <a16:creationId xmlns:a16="http://schemas.microsoft.com/office/drawing/2014/main" xmlns="" id="{921DB988-49FC-4608-B0A2-E2F3A40190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49F2BD-83C9-1FE3-9F4E-1C9A90BCC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467" y="1720071"/>
            <a:ext cx="10640754" cy="154982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ru-RU" sz="4000" dirty="0"/>
              <a:t>Обеспечение технологической независимости и информационной безопасности – современная ситуация</a:t>
            </a:r>
            <a:endParaRPr lang="en-US" sz="4000" dirty="0">
              <a:solidFill>
                <a:schemeClr val="tx2"/>
              </a:solidFill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E9B930FD-8671-4C4C-ADCF-73AC1D0CD4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C35B12C1-569C-4E37-AA33-7EF215F201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F23E2660-7810-46F6-8752-187127C830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C991DC45-0378-45B3-B325-FB8F98545E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E228F5BA-5150-4554-B7EA-93F371F3B17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4311C41B-BFCC-E7FB-5A3E-6A2EE08D8C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1525864" cy="1671250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xmlns="" id="{383C2651-AE0C-4AE4-8725-E2F9414FE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CCE13265-B5D2-47B4-A199-E05F390D5B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693EBD03-D832-462C-9304-7273698ED4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0D53D3E2-805E-40D2-964F-352BF6D476B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B7A9A916-A926-43E6-800F-432ABC3F24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7D1FD2F-5623-A6F1-4B97-0E20FBABAE20}"/>
              </a:ext>
            </a:extLst>
          </p:cNvPr>
          <p:cNvSpPr txBox="1"/>
          <p:nvPr/>
        </p:nvSpPr>
        <p:spPr>
          <a:xfrm>
            <a:off x="1096825" y="4044807"/>
            <a:ext cx="9998044" cy="17075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ru-RU" sz="2800" dirty="0"/>
              <a:t>регистраторское ПО – это российские разработки;</a:t>
            </a:r>
          </a:p>
          <a:p>
            <a:pPr marL="342900" lvl="0" indent="-3429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ru-RU" sz="2800" dirty="0"/>
              <a:t>ужесточение требований к регистраторскому ПО;</a:t>
            </a:r>
          </a:p>
          <a:p>
            <a:pPr marL="342900" lvl="0" indent="-3429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ru-RU" sz="2800" dirty="0"/>
              <a:t>новые направления развития регистраторского ПО;</a:t>
            </a:r>
          </a:p>
          <a:p>
            <a:pPr marL="342900" lvl="0" indent="-3429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ru-RU" sz="2800" dirty="0"/>
              <a:t>широкий круг ИТ-технологий.</a:t>
            </a:r>
          </a:p>
        </p:txBody>
      </p:sp>
    </p:spTree>
    <p:extLst>
      <p:ext uri="{BB962C8B-B14F-4D97-AF65-F5344CB8AC3E}">
        <p14:creationId xmlns:p14="http://schemas.microsoft.com/office/powerpoint/2010/main" val="9720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16">
            <a:extLst>
              <a:ext uri="{FF2B5EF4-FFF2-40B4-BE49-F238E27FC236}">
                <a16:creationId xmlns:a16="http://schemas.microsoft.com/office/drawing/2014/main" xmlns="" id="{23D09407-53BC-485E-B4CE-BC5E4FC4B2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18">
            <a:extLst>
              <a:ext uri="{FF2B5EF4-FFF2-40B4-BE49-F238E27FC236}">
                <a16:creationId xmlns:a16="http://schemas.microsoft.com/office/drawing/2014/main" xmlns="" id="{921DB988-49FC-4608-B0A2-E2F3A40190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49F2BD-83C9-1FE3-9F4E-1C9A90BCC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467" y="1720071"/>
            <a:ext cx="10640754" cy="154982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ru-RU" sz="4000" dirty="0"/>
              <a:t>Новое регистраторское ПО необходимо разрабатывать</a:t>
            </a:r>
            <a:endParaRPr lang="en-US" sz="4000" dirty="0">
              <a:solidFill>
                <a:schemeClr val="tx2"/>
              </a:solidFill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E9B930FD-8671-4C4C-ADCF-73AC1D0CD4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C35B12C1-569C-4E37-AA33-7EF215F201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F23E2660-7810-46F6-8752-187127C830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C991DC45-0378-45B3-B325-FB8F98545E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E228F5BA-5150-4554-B7EA-93F371F3B17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4311C41B-BFCC-E7FB-5A3E-6A2EE08D8C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1525864" cy="1671250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xmlns="" id="{383C2651-AE0C-4AE4-8725-E2F9414FE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CCE13265-B5D2-47B4-A199-E05F390D5B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693EBD03-D832-462C-9304-7273698ED4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0D53D3E2-805E-40D2-964F-352BF6D476B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B7A9A916-A926-43E6-800F-432ABC3F24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7D1FD2F-5623-A6F1-4B97-0E20FBABAE20}"/>
              </a:ext>
            </a:extLst>
          </p:cNvPr>
          <p:cNvSpPr txBox="1"/>
          <p:nvPr/>
        </p:nvSpPr>
        <p:spPr>
          <a:xfrm>
            <a:off x="1096825" y="4044807"/>
            <a:ext cx="9998044" cy="15793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ru-RU" sz="2800" dirty="0"/>
              <a:t>нужно ли модернизировать бизнес-процессы регистраторов;</a:t>
            </a:r>
          </a:p>
          <a:p>
            <a:pPr marL="342900" lvl="0" indent="-3429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ru-RU" sz="2800" dirty="0"/>
              <a:t>выбор платформ;</a:t>
            </a:r>
          </a:p>
          <a:p>
            <a:pPr marL="342900" lvl="0" indent="-342900" algn="just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ru-RU" sz="2800" dirty="0"/>
              <a:t>сотрудничество и обмен мнениями.</a:t>
            </a:r>
          </a:p>
        </p:txBody>
      </p:sp>
    </p:spTree>
    <p:extLst>
      <p:ext uri="{BB962C8B-B14F-4D97-AF65-F5344CB8AC3E}">
        <p14:creationId xmlns:p14="http://schemas.microsoft.com/office/powerpoint/2010/main" val="2297042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16">
            <a:extLst>
              <a:ext uri="{FF2B5EF4-FFF2-40B4-BE49-F238E27FC236}">
                <a16:creationId xmlns:a16="http://schemas.microsoft.com/office/drawing/2014/main" xmlns="" id="{23D09407-53BC-485E-B4CE-BC5E4FC4B2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18">
            <a:extLst>
              <a:ext uri="{FF2B5EF4-FFF2-40B4-BE49-F238E27FC236}">
                <a16:creationId xmlns:a16="http://schemas.microsoft.com/office/drawing/2014/main" xmlns="" id="{921DB988-49FC-4608-B0A2-E2F3A40190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49F2BD-83C9-1FE3-9F4E-1C9A90BCC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467" y="1720071"/>
            <a:ext cx="10640754" cy="154982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ru-RU" sz="4000" dirty="0"/>
              <a:t>Спасибо </a:t>
            </a:r>
            <a:r>
              <a:rPr lang="ru-RU" sz="4000"/>
              <a:t>за внимание!</a:t>
            </a:r>
            <a:endParaRPr lang="en-US" sz="4000" dirty="0">
              <a:solidFill>
                <a:schemeClr val="tx2"/>
              </a:solidFill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E9B930FD-8671-4C4C-ADCF-73AC1D0CD4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C35B12C1-569C-4E37-AA33-7EF215F201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F23E2660-7810-46F6-8752-187127C830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C991DC45-0378-45B3-B325-FB8F98545E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E228F5BA-5150-4554-B7EA-93F371F3B17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4311C41B-BFCC-E7FB-5A3E-6A2EE08D8C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1525864" cy="1671250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xmlns="" id="{383C2651-AE0C-4AE4-8725-E2F9414FE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CCE13265-B5D2-47B4-A199-E05F390D5B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693EBD03-D832-462C-9304-7273698ED4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0D53D3E2-805E-40D2-964F-352BF6D476B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B7A9A916-A926-43E6-800F-432ABC3F24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100056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218</Words>
  <Application>Microsoft Office PowerPoint</Application>
  <PresentationFormat>Произвольный</PresentationFormat>
  <Paragraphs>35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Оценка состояния и возможностей развития программно обеспечения регистраторов</vt:lpstr>
      <vt:lpstr>Развитие финансового рынка и ИТ</vt:lpstr>
      <vt:lpstr>Повышение доступности услуг регистраторов для граждан и юридических лиц</vt:lpstr>
      <vt:lpstr>Развитие инфраструктуры Цифрового профиля</vt:lpstr>
      <vt:lpstr>Внедрение стандартов Открытых API</vt:lpstr>
      <vt:lpstr>Обеспечение технологической независимости и информационной безопасности</vt:lpstr>
      <vt:lpstr>Обеспечение технологической независимости и информационной безопасности – современная ситуация</vt:lpstr>
      <vt:lpstr>Новое регистраторское ПО необходимо разрабатывать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состояния и возможностей развития программно обеспечения регистраторов</dc:title>
  <dc:creator>Спицина Ирина Александровна</dc:creator>
  <cp:lastModifiedBy>Елена Зенькович</cp:lastModifiedBy>
  <cp:revision>8</cp:revision>
  <dcterms:created xsi:type="dcterms:W3CDTF">2024-07-06T04:25:10Z</dcterms:created>
  <dcterms:modified xsi:type="dcterms:W3CDTF">2024-07-13T10:08:15Z</dcterms:modified>
</cp:coreProperties>
</file>