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12"/>
  </p:notesMasterIdLst>
  <p:sldIdLst>
    <p:sldId id="266" r:id="rId2"/>
    <p:sldId id="343" r:id="rId3"/>
    <p:sldId id="344" r:id="rId4"/>
    <p:sldId id="345" r:id="rId5"/>
    <p:sldId id="347" r:id="rId6"/>
    <p:sldId id="341" r:id="rId7"/>
    <p:sldId id="342" r:id="rId8"/>
    <p:sldId id="348" r:id="rId9"/>
    <p:sldId id="346" r:id="rId10"/>
    <p:sldId id="267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>
        <p:scale>
          <a:sx n="119" d="100"/>
          <a:sy n="119" d="100"/>
        </p:scale>
        <p:origin x="-96" y="-4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50BC7B-65C9-482C-A873-4316E4E55E0F}" type="doc">
      <dgm:prSet loTypeId="urn:microsoft.com/office/officeart/2005/8/layout/pyramid2" loCatId="pyramid" qsTypeId="urn:microsoft.com/office/officeart/2005/8/quickstyle/simple5" qsCatId="simple" csTypeId="urn:microsoft.com/office/officeart/2005/8/colors/accent0_3" csCatId="mainScheme" phldr="1"/>
      <dgm:spPr/>
    </dgm:pt>
    <dgm:pt modelId="{64F7E6B5-37D1-4F22-A806-C00E7071DF77}">
      <dgm:prSet phldrT="[Текст]" custT="1"/>
      <dgm:spPr/>
      <dgm:t>
        <a:bodyPr/>
        <a:lstStyle/>
        <a:p>
          <a:r>
            <a:rPr lang="ru-RU" sz="1000" dirty="0" smtClean="0"/>
            <a:t>Внутренняя и внешняя оценка (аудит) СУР с точки зрения её функционирования, эффективности и зрелости</a:t>
          </a:r>
          <a:endParaRPr lang="ru-RU" sz="1000" dirty="0"/>
        </a:p>
      </dgm:t>
    </dgm:pt>
    <dgm:pt modelId="{C67D092D-4442-4862-9055-906CD9FA7DEA}" type="parTrans" cxnId="{10C6D589-0EBE-4DF7-9070-A6429009ED2F}">
      <dgm:prSet/>
      <dgm:spPr/>
      <dgm:t>
        <a:bodyPr/>
        <a:lstStyle/>
        <a:p>
          <a:endParaRPr lang="ru-RU"/>
        </a:p>
      </dgm:t>
    </dgm:pt>
    <dgm:pt modelId="{C4B8EFD8-6584-49D2-BEA1-C63394FE7C55}" type="sibTrans" cxnId="{10C6D589-0EBE-4DF7-9070-A6429009ED2F}">
      <dgm:prSet/>
      <dgm:spPr/>
      <dgm:t>
        <a:bodyPr/>
        <a:lstStyle/>
        <a:p>
          <a:endParaRPr lang="ru-RU"/>
        </a:p>
      </dgm:t>
    </dgm:pt>
    <dgm:pt modelId="{38D33817-EA10-4EB3-A0D1-D89E063EA134}">
      <dgm:prSet phldrT="[Текст]" custT="1"/>
      <dgm:spPr/>
      <dgm:t>
        <a:bodyPr/>
        <a:lstStyle/>
        <a:p>
          <a:r>
            <a:rPr lang="ru-RU" sz="1000" dirty="0" smtClean="0"/>
            <a:t>Страхование ответственности НФО в качестве компенсационного инструмента в случае реализации рисков</a:t>
          </a:r>
          <a:endParaRPr lang="ru-RU" sz="1000" dirty="0"/>
        </a:p>
      </dgm:t>
    </dgm:pt>
    <dgm:pt modelId="{E40D983B-7A58-49B0-A125-DFD87F7F44AC}" type="parTrans" cxnId="{35676A5A-9646-4F83-8553-C65BC1EE89A1}">
      <dgm:prSet/>
      <dgm:spPr/>
      <dgm:t>
        <a:bodyPr/>
        <a:lstStyle/>
        <a:p>
          <a:endParaRPr lang="ru-RU"/>
        </a:p>
      </dgm:t>
    </dgm:pt>
    <dgm:pt modelId="{4C30B142-ECFD-42AE-9B5C-3D8B77BE5C60}" type="sibTrans" cxnId="{35676A5A-9646-4F83-8553-C65BC1EE89A1}">
      <dgm:prSet/>
      <dgm:spPr/>
      <dgm:t>
        <a:bodyPr/>
        <a:lstStyle/>
        <a:p>
          <a:endParaRPr lang="ru-RU"/>
        </a:p>
      </dgm:t>
    </dgm:pt>
    <dgm:pt modelId="{8AD31B3C-6AF4-436C-A177-22A07713253F}">
      <dgm:prSet phldrT="[Текст]"/>
      <dgm:spPr/>
      <dgm:t>
        <a:bodyPr/>
        <a:lstStyle/>
        <a:p>
          <a:r>
            <a:rPr lang="ru-RU" dirty="0" smtClean="0"/>
            <a:t>Наличие инструментов оценки эффективности срабатывания или несрабатывания мер (способов) снижения рисков</a:t>
          </a:r>
          <a:endParaRPr lang="ru-RU" dirty="0"/>
        </a:p>
      </dgm:t>
    </dgm:pt>
    <dgm:pt modelId="{E6FF17E4-49A2-4662-BB12-EAF129B5B3C3}" type="parTrans" cxnId="{98D5ADB8-7300-47AE-A497-E2E28363D81E}">
      <dgm:prSet/>
      <dgm:spPr/>
      <dgm:t>
        <a:bodyPr/>
        <a:lstStyle/>
        <a:p>
          <a:endParaRPr lang="ru-RU"/>
        </a:p>
      </dgm:t>
    </dgm:pt>
    <dgm:pt modelId="{58E9C11C-8716-4C2A-A856-5AC19A214934}" type="sibTrans" cxnId="{98D5ADB8-7300-47AE-A497-E2E28363D81E}">
      <dgm:prSet/>
      <dgm:spPr/>
      <dgm:t>
        <a:bodyPr/>
        <a:lstStyle/>
        <a:p>
          <a:endParaRPr lang="ru-RU"/>
        </a:p>
      </dgm:t>
    </dgm:pt>
    <dgm:pt modelId="{F626F729-8A4C-42B2-A550-7ADD93C18058}">
      <dgm:prSet custT="1"/>
      <dgm:spPr/>
      <dgm:t>
        <a:bodyPr/>
        <a:lstStyle/>
        <a:p>
          <a:r>
            <a:rPr lang="ru-RU" sz="1000" dirty="0" smtClean="0"/>
            <a:t>Онлайн-мониторинг установленных ограничений рисков </a:t>
          </a:r>
          <a:endParaRPr lang="ru-RU" sz="1000" dirty="0"/>
        </a:p>
      </dgm:t>
    </dgm:pt>
    <dgm:pt modelId="{9D26BC22-6A8E-467B-944D-F0A656CDCEBD}" type="parTrans" cxnId="{6220249E-D19B-4615-85E7-91A79217214A}">
      <dgm:prSet/>
      <dgm:spPr/>
      <dgm:t>
        <a:bodyPr/>
        <a:lstStyle/>
        <a:p>
          <a:endParaRPr lang="ru-RU"/>
        </a:p>
      </dgm:t>
    </dgm:pt>
    <dgm:pt modelId="{B68A155B-C367-4023-9BE6-E12C6BC23559}" type="sibTrans" cxnId="{6220249E-D19B-4615-85E7-91A79217214A}">
      <dgm:prSet/>
      <dgm:spPr/>
      <dgm:t>
        <a:bodyPr/>
        <a:lstStyle/>
        <a:p>
          <a:endParaRPr lang="ru-RU"/>
        </a:p>
      </dgm:t>
    </dgm:pt>
    <dgm:pt modelId="{5B8B5281-1A00-4565-A7B8-90E3177A1054}">
      <dgm:prSet/>
      <dgm:spPr/>
      <dgm:t>
        <a:bodyPr/>
        <a:lstStyle/>
        <a:p>
          <a:r>
            <a:rPr lang="ru-RU" dirty="0" smtClean="0"/>
            <a:t>Информационный обмен информации о рисках между подразделениями НФО </a:t>
          </a:r>
          <a:endParaRPr lang="ru-RU" dirty="0"/>
        </a:p>
      </dgm:t>
    </dgm:pt>
    <dgm:pt modelId="{B5345801-83FA-4186-807A-BAA476990D66}" type="parTrans" cxnId="{CD5483B0-DCFE-43DF-AD4C-18A6A2B8BC3E}">
      <dgm:prSet/>
      <dgm:spPr/>
      <dgm:t>
        <a:bodyPr/>
        <a:lstStyle/>
        <a:p>
          <a:endParaRPr lang="ru-RU"/>
        </a:p>
      </dgm:t>
    </dgm:pt>
    <dgm:pt modelId="{AC918579-CBE9-42ED-9DCD-4ECD446EBD80}" type="sibTrans" cxnId="{CD5483B0-DCFE-43DF-AD4C-18A6A2B8BC3E}">
      <dgm:prSet/>
      <dgm:spPr/>
      <dgm:t>
        <a:bodyPr/>
        <a:lstStyle/>
        <a:p>
          <a:endParaRPr lang="ru-RU"/>
        </a:p>
      </dgm:t>
    </dgm:pt>
    <dgm:pt modelId="{01859060-8683-4FA0-B1E3-03EB4095F94D}">
      <dgm:prSet/>
      <dgm:spPr/>
      <dgm:t>
        <a:bodyPr/>
        <a:lstStyle/>
        <a:p>
          <a:r>
            <a:rPr lang="ru-RU" dirty="0" smtClean="0"/>
            <a:t>Установление ограничений рисков в привязке к собственным средствам и объёмным показателям деятельности НФО</a:t>
          </a:r>
          <a:endParaRPr lang="ru-RU" dirty="0"/>
        </a:p>
      </dgm:t>
    </dgm:pt>
    <dgm:pt modelId="{AB63393B-ADA6-4DCC-A269-B9D394659DA5}" type="parTrans" cxnId="{5F417B73-BCBF-4EAF-AE06-CE8EAE9EF137}">
      <dgm:prSet/>
      <dgm:spPr/>
      <dgm:t>
        <a:bodyPr/>
        <a:lstStyle/>
        <a:p>
          <a:endParaRPr lang="ru-RU"/>
        </a:p>
      </dgm:t>
    </dgm:pt>
    <dgm:pt modelId="{0BA138CF-296F-49C5-ADAE-C66F838E90DD}" type="sibTrans" cxnId="{5F417B73-BCBF-4EAF-AE06-CE8EAE9EF137}">
      <dgm:prSet/>
      <dgm:spPr/>
      <dgm:t>
        <a:bodyPr/>
        <a:lstStyle/>
        <a:p>
          <a:endParaRPr lang="ru-RU"/>
        </a:p>
      </dgm:t>
    </dgm:pt>
    <dgm:pt modelId="{4F5F2605-0859-4ED4-A49F-2186AF9CFA0A}">
      <dgm:prSet/>
      <dgm:spPr/>
      <dgm:t>
        <a:bodyPr/>
        <a:lstStyle/>
        <a:p>
          <a:r>
            <a:rPr lang="ru-RU" dirty="0" smtClean="0">
              <a:cs typeface="Arial" panose="020B0604020202020204" pitchFamily="34" charset="0"/>
            </a:rPr>
            <a:t>Единая (интегрированная) система СУР, ВК и ВА</a:t>
          </a:r>
          <a:endParaRPr lang="ru-RU" dirty="0"/>
        </a:p>
      </dgm:t>
    </dgm:pt>
    <dgm:pt modelId="{8936F56B-FD6B-42B5-AD5D-4E7148A1EDF3}" type="parTrans" cxnId="{E70106BD-50C0-4AFD-96AE-236498C54BE2}">
      <dgm:prSet/>
      <dgm:spPr/>
      <dgm:t>
        <a:bodyPr/>
        <a:lstStyle/>
        <a:p>
          <a:endParaRPr lang="ru-RU"/>
        </a:p>
      </dgm:t>
    </dgm:pt>
    <dgm:pt modelId="{47944F2A-12C0-4D92-95ED-CA202DD0F4CA}" type="sibTrans" cxnId="{E70106BD-50C0-4AFD-96AE-236498C54BE2}">
      <dgm:prSet/>
      <dgm:spPr/>
      <dgm:t>
        <a:bodyPr/>
        <a:lstStyle/>
        <a:p>
          <a:endParaRPr lang="ru-RU"/>
        </a:p>
      </dgm:t>
    </dgm:pt>
    <dgm:pt modelId="{BF40AB48-DD5E-4C41-98F7-E5A9626DFA41}">
      <dgm:prSet/>
      <dgm:spPr/>
      <dgm:t>
        <a:bodyPr/>
        <a:lstStyle/>
        <a:p>
          <a:r>
            <a:rPr lang="ru-RU" dirty="0" smtClean="0"/>
            <a:t>Соответствие внутренних документов по СУР требованиям Банка России </a:t>
          </a:r>
          <a:endParaRPr lang="ru-RU" dirty="0"/>
        </a:p>
      </dgm:t>
    </dgm:pt>
    <dgm:pt modelId="{2BCF42B5-1A2F-4D28-9E9D-9F68824F5F45}" type="parTrans" cxnId="{32068E72-9FE8-486E-89A6-540B80AA890B}">
      <dgm:prSet/>
      <dgm:spPr/>
      <dgm:t>
        <a:bodyPr/>
        <a:lstStyle/>
        <a:p>
          <a:endParaRPr lang="ru-RU"/>
        </a:p>
      </dgm:t>
    </dgm:pt>
    <dgm:pt modelId="{CFD6BBC6-98F7-40C8-A142-81344EBDAE0F}" type="sibTrans" cxnId="{32068E72-9FE8-486E-89A6-540B80AA890B}">
      <dgm:prSet/>
      <dgm:spPr/>
      <dgm:t>
        <a:bodyPr/>
        <a:lstStyle/>
        <a:p>
          <a:endParaRPr lang="ru-RU"/>
        </a:p>
      </dgm:t>
    </dgm:pt>
    <dgm:pt modelId="{75AAE8AA-5918-433B-AFDF-B2FAF09AB907}" type="pres">
      <dgm:prSet presAssocID="{2650BC7B-65C9-482C-A873-4316E4E55E0F}" presName="compositeShape" presStyleCnt="0">
        <dgm:presLayoutVars>
          <dgm:dir/>
          <dgm:resizeHandles/>
        </dgm:presLayoutVars>
      </dgm:prSet>
      <dgm:spPr/>
    </dgm:pt>
    <dgm:pt modelId="{9179A913-9F04-4F70-93E3-A30E85848C7C}" type="pres">
      <dgm:prSet presAssocID="{2650BC7B-65C9-482C-A873-4316E4E55E0F}" presName="pyramid" presStyleLbl="node1" presStyleIdx="0" presStyleCnt="1" custScaleX="127573" custLinFactNeighborX="964"/>
      <dgm:sp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lin ang="5400000" scaled="1"/>
          <a:tileRect/>
        </a:gradFill>
      </dgm:spPr>
    </dgm:pt>
    <dgm:pt modelId="{7EF15A97-2224-4ED3-9D13-FF3CC78DF927}" type="pres">
      <dgm:prSet presAssocID="{2650BC7B-65C9-482C-A873-4316E4E55E0F}" presName="theList" presStyleCnt="0"/>
      <dgm:spPr/>
    </dgm:pt>
    <dgm:pt modelId="{35F35DB9-A306-479A-9A0D-F69765989946}" type="pres">
      <dgm:prSet presAssocID="{64F7E6B5-37D1-4F22-A806-C00E7071DF77}" presName="aNode" presStyleLbl="fgAcc1" presStyleIdx="0" presStyleCnt="8" custLinFactY="-79732" custLinFactNeighborX="933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14AA37-5B5A-4483-9FF3-5919AFA1BEDE}" type="pres">
      <dgm:prSet presAssocID="{64F7E6B5-37D1-4F22-A806-C00E7071DF77}" presName="aSpace" presStyleCnt="0"/>
      <dgm:spPr/>
    </dgm:pt>
    <dgm:pt modelId="{F7E683AF-21E3-48E6-AA46-F670231AA678}" type="pres">
      <dgm:prSet presAssocID="{38D33817-EA10-4EB3-A0D1-D89E063EA134}" presName="aNode" presStyleLbl="fgAcc1" presStyleIdx="1" presStyleCnt="8" custLinFactY="-47180" custLinFactNeighborX="933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F59EE7-28EC-4E51-838E-27D6F95440A5}" type="pres">
      <dgm:prSet presAssocID="{38D33817-EA10-4EB3-A0D1-D89E063EA134}" presName="aSpace" presStyleCnt="0"/>
      <dgm:spPr/>
    </dgm:pt>
    <dgm:pt modelId="{41134A76-57DE-44E4-A644-FAD6ACBD88B1}" type="pres">
      <dgm:prSet presAssocID="{8AD31B3C-6AF4-436C-A177-22A07713253F}" presName="aNode" presStyleLbl="fgAcc1" presStyleIdx="2" presStyleCnt="8" custLinFactY="-14627" custLinFactNeighborX="933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D20650-DC85-41BC-BDE5-654F00C39762}" type="pres">
      <dgm:prSet presAssocID="{8AD31B3C-6AF4-436C-A177-22A07713253F}" presName="aSpace" presStyleCnt="0"/>
      <dgm:spPr/>
    </dgm:pt>
    <dgm:pt modelId="{7BB1CD4C-10A0-4EAF-A5CA-A17D7A5E8E5B}" type="pres">
      <dgm:prSet presAssocID="{F626F729-8A4C-42B2-A550-7ADD93C18058}" presName="aNode" presStyleLbl="fgAcc1" presStyleIdx="3" presStyleCnt="8" custLinFactNeighborX="933" custLinFactNeighborY="267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41A0FD-75A3-4F20-BBBB-F00679BA6F57}" type="pres">
      <dgm:prSet presAssocID="{F626F729-8A4C-42B2-A550-7ADD93C18058}" presName="aSpace" presStyleCnt="0"/>
      <dgm:spPr/>
    </dgm:pt>
    <dgm:pt modelId="{4D468B41-BFC6-4DDE-958F-6931402B3D90}" type="pres">
      <dgm:prSet presAssocID="{5B8B5281-1A00-4565-A7B8-90E3177A1054}" presName="aNode" presStyleLbl="fgAcc1" presStyleIdx="4" presStyleCnt="8" custLinFactY="14628" custLinFactNeighborX="933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896CE4-E65C-47AE-B7DE-925508CB814A}" type="pres">
      <dgm:prSet presAssocID="{5B8B5281-1A00-4565-A7B8-90E3177A1054}" presName="aSpace" presStyleCnt="0"/>
      <dgm:spPr/>
    </dgm:pt>
    <dgm:pt modelId="{1A5FDA15-104F-4782-8922-9E19CCCFACB8}" type="pres">
      <dgm:prSet presAssocID="{01859060-8683-4FA0-B1E3-03EB4095F94D}" presName="aNode" presStyleLbl="fgAcc1" presStyleIdx="5" presStyleCnt="8" custLinFactY="44467" custLinFactNeighborX="933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3B6FB4-8941-430E-B1DF-A67ED811B33B}" type="pres">
      <dgm:prSet presAssocID="{01859060-8683-4FA0-B1E3-03EB4095F94D}" presName="aSpace" presStyleCnt="0"/>
      <dgm:spPr/>
    </dgm:pt>
    <dgm:pt modelId="{0967D953-100E-4DB5-8CD4-C4CADA7C7325}" type="pres">
      <dgm:prSet presAssocID="{4F5F2605-0859-4ED4-A49F-2186AF9CFA0A}" presName="aNode" presStyleLbl="fgAcc1" presStyleIdx="6" presStyleCnt="8" custLinFactY="68882" custLinFactNeighborX="933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3F2DF2-81CA-4311-9315-7C4881DFEAB3}" type="pres">
      <dgm:prSet presAssocID="{4F5F2605-0859-4ED4-A49F-2186AF9CFA0A}" presName="aSpace" presStyleCnt="0"/>
      <dgm:spPr/>
    </dgm:pt>
    <dgm:pt modelId="{131C1576-E587-4931-80DB-D1309A7F8C56}" type="pres">
      <dgm:prSet presAssocID="{BF40AB48-DD5E-4C41-98F7-E5A9626DFA41}" presName="aNode" presStyleLbl="fgAcc1" presStyleIdx="7" presStyleCnt="8" custLinFactY="85158" custLinFactNeighborX="933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B993CB-3A64-4A2B-A99F-5F4582D528B3}" type="pres">
      <dgm:prSet presAssocID="{BF40AB48-DD5E-4C41-98F7-E5A9626DFA41}" presName="aSpace" presStyleCnt="0"/>
      <dgm:spPr/>
    </dgm:pt>
  </dgm:ptLst>
  <dgm:cxnLst>
    <dgm:cxn modelId="{0FA16BA3-15DE-4747-BF72-1C1AA2A7C514}" type="presOf" srcId="{F626F729-8A4C-42B2-A550-7ADD93C18058}" destId="{7BB1CD4C-10A0-4EAF-A5CA-A17D7A5E8E5B}" srcOrd="0" destOrd="0" presId="urn:microsoft.com/office/officeart/2005/8/layout/pyramid2"/>
    <dgm:cxn modelId="{7C008663-5C64-4892-AEDB-9375F1A69DEF}" type="presOf" srcId="{4F5F2605-0859-4ED4-A49F-2186AF9CFA0A}" destId="{0967D953-100E-4DB5-8CD4-C4CADA7C7325}" srcOrd="0" destOrd="0" presId="urn:microsoft.com/office/officeart/2005/8/layout/pyramid2"/>
    <dgm:cxn modelId="{A4C8C4AD-9C79-41E0-801A-E9E38D559368}" type="presOf" srcId="{8AD31B3C-6AF4-436C-A177-22A07713253F}" destId="{41134A76-57DE-44E4-A644-FAD6ACBD88B1}" srcOrd="0" destOrd="0" presId="urn:microsoft.com/office/officeart/2005/8/layout/pyramid2"/>
    <dgm:cxn modelId="{695E770E-33D2-47A6-8759-D4BFF91E40A0}" type="presOf" srcId="{01859060-8683-4FA0-B1E3-03EB4095F94D}" destId="{1A5FDA15-104F-4782-8922-9E19CCCFACB8}" srcOrd="0" destOrd="0" presId="urn:microsoft.com/office/officeart/2005/8/layout/pyramid2"/>
    <dgm:cxn modelId="{2C958AD0-FC27-4030-9104-A594DC1C8B6F}" type="presOf" srcId="{2650BC7B-65C9-482C-A873-4316E4E55E0F}" destId="{75AAE8AA-5918-433B-AFDF-B2FAF09AB907}" srcOrd="0" destOrd="0" presId="urn:microsoft.com/office/officeart/2005/8/layout/pyramid2"/>
    <dgm:cxn modelId="{E70106BD-50C0-4AFD-96AE-236498C54BE2}" srcId="{2650BC7B-65C9-482C-A873-4316E4E55E0F}" destId="{4F5F2605-0859-4ED4-A49F-2186AF9CFA0A}" srcOrd="6" destOrd="0" parTransId="{8936F56B-FD6B-42B5-AD5D-4E7148A1EDF3}" sibTransId="{47944F2A-12C0-4D92-95ED-CA202DD0F4CA}"/>
    <dgm:cxn modelId="{D827F5B6-5349-4849-AB78-E902EA69D816}" type="presOf" srcId="{38D33817-EA10-4EB3-A0D1-D89E063EA134}" destId="{F7E683AF-21E3-48E6-AA46-F670231AA678}" srcOrd="0" destOrd="0" presId="urn:microsoft.com/office/officeart/2005/8/layout/pyramid2"/>
    <dgm:cxn modelId="{32068E72-9FE8-486E-89A6-540B80AA890B}" srcId="{2650BC7B-65C9-482C-A873-4316E4E55E0F}" destId="{BF40AB48-DD5E-4C41-98F7-E5A9626DFA41}" srcOrd="7" destOrd="0" parTransId="{2BCF42B5-1A2F-4D28-9E9D-9F68824F5F45}" sibTransId="{CFD6BBC6-98F7-40C8-A142-81344EBDAE0F}"/>
    <dgm:cxn modelId="{5F417B73-BCBF-4EAF-AE06-CE8EAE9EF137}" srcId="{2650BC7B-65C9-482C-A873-4316E4E55E0F}" destId="{01859060-8683-4FA0-B1E3-03EB4095F94D}" srcOrd="5" destOrd="0" parTransId="{AB63393B-ADA6-4DCC-A269-B9D394659DA5}" sibTransId="{0BA138CF-296F-49C5-ADAE-C66F838E90DD}"/>
    <dgm:cxn modelId="{F0B4A387-B97A-4FF0-89F0-93AAF4F6C485}" type="presOf" srcId="{5B8B5281-1A00-4565-A7B8-90E3177A1054}" destId="{4D468B41-BFC6-4DDE-958F-6931402B3D90}" srcOrd="0" destOrd="0" presId="urn:microsoft.com/office/officeart/2005/8/layout/pyramid2"/>
    <dgm:cxn modelId="{CD5483B0-DCFE-43DF-AD4C-18A6A2B8BC3E}" srcId="{2650BC7B-65C9-482C-A873-4316E4E55E0F}" destId="{5B8B5281-1A00-4565-A7B8-90E3177A1054}" srcOrd="4" destOrd="0" parTransId="{B5345801-83FA-4186-807A-BAA476990D66}" sibTransId="{AC918579-CBE9-42ED-9DCD-4ECD446EBD80}"/>
    <dgm:cxn modelId="{10C6D589-0EBE-4DF7-9070-A6429009ED2F}" srcId="{2650BC7B-65C9-482C-A873-4316E4E55E0F}" destId="{64F7E6B5-37D1-4F22-A806-C00E7071DF77}" srcOrd="0" destOrd="0" parTransId="{C67D092D-4442-4862-9055-906CD9FA7DEA}" sibTransId="{C4B8EFD8-6584-49D2-BEA1-C63394FE7C55}"/>
    <dgm:cxn modelId="{6220249E-D19B-4615-85E7-91A79217214A}" srcId="{2650BC7B-65C9-482C-A873-4316E4E55E0F}" destId="{F626F729-8A4C-42B2-A550-7ADD93C18058}" srcOrd="3" destOrd="0" parTransId="{9D26BC22-6A8E-467B-944D-F0A656CDCEBD}" sibTransId="{B68A155B-C367-4023-9BE6-E12C6BC23559}"/>
    <dgm:cxn modelId="{98D5ADB8-7300-47AE-A497-E2E28363D81E}" srcId="{2650BC7B-65C9-482C-A873-4316E4E55E0F}" destId="{8AD31B3C-6AF4-436C-A177-22A07713253F}" srcOrd="2" destOrd="0" parTransId="{E6FF17E4-49A2-4662-BB12-EAF129B5B3C3}" sibTransId="{58E9C11C-8716-4C2A-A856-5AC19A214934}"/>
    <dgm:cxn modelId="{E2603D78-41B4-4441-A858-4BD5C8BE976A}" type="presOf" srcId="{BF40AB48-DD5E-4C41-98F7-E5A9626DFA41}" destId="{131C1576-E587-4931-80DB-D1309A7F8C56}" srcOrd="0" destOrd="0" presId="urn:microsoft.com/office/officeart/2005/8/layout/pyramid2"/>
    <dgm:cxn modelId="{35676A5A-9646-4F83-8553-C65BC1EE89A1}" srcId="{2650BC7B-65C9-482C-A873-4316E4E55E0F}" destId="{38D33817-EA10-4EB3-A0D1-D89E063EA134}" srcOrd="1" destOrd="0" parTransId="{E40D983B-7A58-49B0-A125-DFD87F7F44AC}" sibTransId="{4C30B142-ECFD-42AE-9B5C-3D8B77BE5C60}"/>
    <dgm:cxn modelId="{E8C0D80E-71C7-42FE-93B9-C85ABDB2AD16}" type="presOf" srcId="{64F7E6B5-37D1-4F22-A806-C00E7071DF77}" destId="{35F35DB9-A306-479A-9A0D-F69765989946}" srcOrd="0" destOrd="0" presId="urn:microsoft.com/office/officeart/2005/8/layout/pyramid2"/>
    <dgm:cxn modelId="{0C9535AB-B9F9-49F5-83AB-2C0861B0159D}" type="presParOf" srcId="{75AAE8AA-5918-433B-AFDF-B2FAF09AB907}" destId="{9179A913-9F04-4F70-93E3-A30E85848C7C}" srcOrd="0" destOrd="0" presId="urn:microsoft.com/office/officeart/2005/8/layout/pyramid2"/>
    <dgm:cxn modelId="{A05E745B-7387-4A0E-A3E8-1B38DA0C15E7}" type="presParOf" srcId="{75AAE8AA-5918-433B-AFDF-B2FAF09AB907}" destId="{7EF15A97-2224-4ED3-9D13-FF3CC78DF927}" srcOrd="1" destOrd="0" presId="urn:microsoft.com/office/officeart/2005/8/layout/pyramid2"/>
    <dgm:cxn modelId="{0AE52F40-5CD4-4AE5-A464-849A84656EA6}" type="presParOf" srcId="{7EF15A97-2224-4ED3-9D13-FF3CC78DF927}" destId="{35F35DB9-A306-479A-9A0D-F69765989946}" srcOrd="0" destOrd="0" presId="urn:microsoft.com/office/officeart/2005/8/layout/pyramid2"/>
    <dgm:cxn modelId="{0990F804-BAD3-4470-A7D9-D432A7EBAB69}" type="presParOf" srcId="{7EF15A97-2224-4ED3-9D13-FF3CC78DF927}" destId="{D014AA37-5B5A-4483-9FF3-5919AFA1BEDE}" srcOrd="1" destOrd="0" presId="urn:microsoft.com/office/officeart/2005/8/layout/pyramid2"/>
    <dgm:cxn modelId="{C193BC72-819F-41F0-A355-FEC19AE128C1}" type="presParOf" srcId="{7EF15A97-2224-4ED3-9D13-FF3CC78DF927}" destId="{F7E683AF-21E3-48E6-AA46-F670231AA678}" srcOrd="2" destOrd="0" presId="urn:microsoft.com/office/officeart/2005/8/layout/pyramid2"/>
    <dgm:cxn modelId="{DAFE404B-B881-4C87-91C3-48167F036E45}" type="presParOf" srcId="{7EF15A97-2224-4ED3-9D13-FF3CC78DF927}" destId="{2DF59EE7-28EC-4E51-838E-27D6F95440A5}" srcOrd="3" destOrd="0" presId="urn:microsoft.com/office/officeart/2005/8/layout/pyramid2"/>
    <dgm:cxn modelId="{B70088F5-DB94-45FB-ADD6-2F69CE81F8AB}" type="presParOf" srcId="{7EF15A97-2224-4ED3-9D13-FF3CC78DF927}" destId="{41134A76-57DE-44E4-A644-FAD6ACBD88B1}" srcOrd="4" destOrd="0" presId="urn:microsoft.com/office/officeart/2005/8/layout/pyramid2"/>
    <dgm:cxn modelId="{3CA842D4-B84F-4790-8CDC-A9E55BDB2E83}" type="presParOf" srcId="{7EF15A97-2224-4ED3-9D13-FF3CC78DF927}" destId="{A7D20650-DC85-41BC-BDE5-654F00C39762}" srcOrd="5" destOrd="0" presId="urn:microsoft.com/office/officeart/2005/8/layout/pyramid2"/>
    <dgm:cxn modelId="{3E9B99F2-71CE-4F6F-806E-C9CC93D194FE}" type="presParOf" srcId="{7EF15A97-2224-4ED3-9D13-FF3CC78DF927}" destId="{7BB1CD4C-10A0-4EAF-A5CA-A17D7A5E8E5B}" srcOrd="6" destOrd="0" presId="urn:microsoft.com/office/officeart/2005/8/layout/pyramid2"/>
    <dgm:cxn modelId="{44523562-2B5B-443A-8B9A-5767716E42E1}" type="presParOf" srcId="{7EF15A97-2224-4ED3-9D13-FF3CC78DF927}" destId="{E641A0FD-75A3-4F20-BBBB-F00679BA6F57}" srcOrd="7" destOrd="0" presId="urn:microsoft.com/office/officeart/2005/8/layout/pyramid2"/>
    <dgm:cxn modelId="{83BC8A0A-7BBD-44E7-B7C3-3EE879A83FE6}" type="presParOf" srcId="{7EF15A97-2224-4ED3-9D13-FF3CC78DF927}" destId="{4D468B41-BFC6-4DDE-958F-6931402B3D90}" srcOrd="8" destOrd="0" presId="urn:microsoft.com/office/officeart/2005/8/layout/pyramid2"/>
    <dgm:cxn modelId="{E9CCA317-B8DF-4DD5-A2C3-4D24E997B188}" type="presParOf" srcId="{7EF15A97-2224-4ED3-9D13-FF3CC78DF927}" destId="{86896CE4-E65C-47AE-B7DE-925508CB814A}" srcOrd="9" destOrd="0" presId="urn:microsoft.com/office/officeart/2005/8/layout/pyramid2"/>
    <dgm:cxn modelId="{87A240D0-41BA-4181-9D5B-6D0413F81B86}" type="presParOf" srcId="{7EF15A97-2224-4ED3-9D13-FF3CC78DF927}" destId="{1A5FDA15-104F-4782-8922-9E19CCCFACB8}" srcOrd="10" destOrd="0" presId="urn:microsoft.com/office/officeart/2005/8/layout/pyramid2"/>
    <dgm:cxn modelId="{1911B659-28F6-4F70-9846-7F83BB67C859}" type="presParOf" srcId="{7EF15A97-2224-4ED3-9D13-FF3CC78DF927}" destId="{EA3B6FB4-8941-430E-B1DF-A67ED811B33B}" srcOrd="11" destOrd="0" presId="urn:microsoft.com/office/officeart/2005/8/layout/pyramid2"/>
    <dgm:cxn modelId="{710D4E23-4970-4F0C-BA62-488E30D35445}" type="presParOf" srcId="{7EF15A97-2224-4ED3-9D13-FF3CC78DF927}" destId="{0967D953-100E-4DB5-8CD4-C4CADA7C7325}" srcOrd="12" destOrd="0" presId="urn:microsoft.com/office/officeart/2005/8/layout/pyramid2"/>
    <dgm:cxn modelId="{BE4DF0A1-1F2E-4E91-AB54-79190D7FAED6}" type="presParOf" srcId="{7EF15A97-2224-4ED3-9D13-FF3CC78DF927}" destId="{C53F2DF2-81CA-4311-9315-7C4881DFEAB3}" srcOrd="13" destOrd="0" presId="urn:microsoft.com/office/officeart/2005/8/layout/pyramid2"/>
    <dgm:cxn modelId="{9913C9C1-952D-4B70-B854-22C40F382B10}" type="presParOf" srcId="{7EF15A97-2224-4ED3-9D13-FF3CC78DF927}" destId="{131C1576-E587-4931-80DB-D1309A7F8C56}" srcOrd="14" destOrd="0" presId="urn:microsoft.com/office/officeart/2005/8/layout/pyramid2"/>
    <dgm:cxn modelId="{2D330AAA-D0B3-4AA2-8E91-B897116F41B4}" type="presParOf" srcId="{7EF15A97-2224-4ED3-9D13-FF3CC78DF927}" destId="{7BB993CB-3A64-4A2B-A99F-5F4582D528B3}" srcOrd="1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79A913-9F04-4F70-93E3-A30E85848C7C}">
      <dsp:nvSpPr>
        <dsp:cNvPr id="0" name=""/>
        <dsp:cNvSpPr/>
      </dsp:nvSpPr>
      <dsp:spPr>
        <a:xfrm>
          <a:off x="1605242" y="0"/>
          <a:ext cx="6912756" cy="5418667"/>
        </a:xfrm>
        <a:prstGeom prst="triangle">
          <a:avLst/>
        </a:prstGeom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lin ang="5400000" scaled="1"/>
          <a:tileRect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5F35DB9-A306-479A-9A0D-F69765989946}">
      <dsp:nvSpPr>
        <dsp:cNvPr id="0" name=""/>
        <dsp:cNvSpPr/>
      </dsp:nvSpPr>
      <dsp:spPr>
        <a:xfrm>
          <a:off x="5042245" y="98260"/>
          <a:ext cx="3522133" cy="481541"/>
        </a:xfrm>
        <a:prstGeom prst="round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Внутренняя и внешняя оценка (аудит) СУР с точки зрения её функционирования, эффективности и зрелости</a:t>
          </a:r>
          <a:endParaRPr lang="ru-RU" sz="1000" kern="1200" dirty="0"/>
        </a:p>
      </dsp:txBody>
      <dsp:txXfrm>
        <a:off x="5065752" y="121767"/>
        <a:ext cx="3475119" cy="434527"/>
      </dsp:txXfrm>
    </dsp:sp>
    <dsp:sp modelId="{F7E683AF-21E3-48E6-AA46-F670231AA678}">
      <dsp:nvSpPr>
        <dsp:cNvPr id="0" name=""/>
        <dsp:cNvSpPr/>
      </dsp:nvSpPr>
      <dsp:spPr>
        <a:xfrm>
          <a:off x="5042245" y="796746"/>
          <a:ext cx="3522133" cy="481541"/>
        </a:xfrm>
        <a:prstGeom prst="round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Страхование ответственности НФО в качестве компенсационного инструмента в случае реализации рисков</a:t>
          </a:r>
          <a:endParaRPr lang="ru-RU" sz="1000" kern="1200" dirty="0"/>
        </a:p>
      </dsp:txBody>
      <dsp:txXfrm>
        <a:off x="5065752" y="820253"/>
        <a:ext cx="3475119" cy="434527"/>
      </dsp:txXfrm>
    </dsp:sp>
    <dsp:sp modelId="{41134A76-57DE-44E4-A644-FAD6ACBD88B1}">
      <dsp:nvSpPr>
        <dsp:cNvPr id="0" name=""/>
        <dsp:cNvSpPr/>
      </dsp:nvSpPr>
      <dsp:spPr>
        <a:xfrm>
          <a:off x="5042245" y="1495236"/>
          <a:ext cx="3522133" cy="481541"/>
        </a:xfrm>
        <a:prstGeom prst="round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Наличие инструментов оценки эффективности срабатывания или несрабатывания мер (способов) снижения рисков</a:t>
          </a:r>
          <a:endParaRPr lang="ru-RU" sz="1000" kern="1200" dirty="0"/>
        </a:p>
      </dsp:txBody>
      <dsp:txXfrm>
        <a:off x="5065752" y="1518743"/>
        <a:ext cx="3475119" cy="434527"/>
      </dsp:txXfrm>
    </dsp:sp>
    <dsp:sp modelId="{7BB1CD4C-10A0-4EAF-A5CA-A17D7A5E8E5B}">
      <dsp:nvSpPr>
        <dsp:cNvPr id="0" name=""/>
        <dsp:cNvSpPr/>
      </dsp:nvSpPr>
      <dsp:spPr>
        <a:xfrm>
          <a:off x="5042245" y="2183730"/>
          <a:ext cx="3522133" cy="481541"/>
        </a:xfrm>
        <a:prstGeom prst="round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Онлайн-мониторинг установленных ограничений рисков </a:t>
          </a:r>
          <a:endParaRPr lang="ru-RU" sz="1000" kern="1200" dirty="0"/>
        </a:p>
      </dsp:txBody>
      <dsp:txXfrm>
        <a:off x="5065752" y="2207237"/>
        <a:ext cx="3475119" cy="434527"/>
      </dsp:txXfrm>
    </dsp:sp>
    <dsp:sp modelId="{4D468B41-BFC6-4DDE-958F-6931402B3D90}">
      <dsp:nvSpPr>
        <dsp:cNvPr id="0" name=""/>
        <dsp:cNvSpPr/>
      </dsp:nvSpPr>
      <dsp:spPr>
        <a:xfrm>
          <a:off x="5042245" y="2839966"/>
          <a:ext cx="3522133" cy="481541"/>
        </a:xfrm>
        <a:prstGeom prst="round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Информационный обмен информации о рисках между подразделениями НФО </a:t>
          </a:r>
          <a:endParaRPr lang="ru-RU" sz="1000" kern="1200" dirty="0"/>
        </a:p>
      </dsp:txBody>
      <dsp:txXfrm>
        <a:off x="5065752" y="2863473"/>
        <a:ext cx="3475119" cy="434527"/>
      </dsp:txXfrm>
    </dsp:sp>
    <dsp:sp modelId="{1A5FDA15-104F-4782-8922-9E19CCCFACB8}">
      <dsp:nvSpPr>
        <dsp:cNvPr id="0" name=""/>
        <dsp:cNvSpPr/>
      </dsp:nvSpPr>
      <dsp:spPr>
        <a:xfrm>
          <a:off x="5042245" y="3525387"/>
          <a:ext cx="3522133" cy="481541"/>
        </a:xfrm>
        <a:prstGeom prst="round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Установление ограничений рисков в привязке к собственным средствам и объёмным показателям деятельности НФО</a:t>
          </a:r>
          <a:endParaRPr lang="ru-RU" sz="1000" kern="1200" dirty="0"/>
        </a:p>
      </dsp:txBody>
      <dsp:txXfrm>
        <a:off x="5065752" y="3548894"/>
        <a:ext cx="3475119" cy="434527"/>
      </dsp:txXfrm>
    </dsp:sp>
    <dsp:sp modelId="{0967D953-100E-4DB5-8CD4-C4CADA7C7325}">
      <dsp:nvSpPr>
        <dsp:cNvPr id="0" name=""/>
        <dsp:cNvSpPr/>
      </dsp:nvSpPr>
      <dsp:spPr>
        <a:xfrm>
          <a:off x="5042245" y="4184690"/>
          <a:ext cx="3522133" cy="481541"/>
        </a:xfrm>
        <a:prstGeom prst="round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>
              <a:cs typeface="Arial" panose="020B0604020202020204" pitchFamily="34" charset="0"/>
            </a:rPr>
            <a:t>Единая (интегрированная) система СУР, ВК и ВА</a:t>
          </a:r>
          <a:endParaRPr lang="ru-RU" sz="1000" kern="1200" dirty="0"/>
        </a:p>
      </dsp:txBody>
      <dsp:txXfrm>
        <a:off x="5065752" y="4208197"/>
        <a:ext cx="3475119" cy="434527"/>
      </dsp:txXfrm>
    </dsp:sp>
    <dsp:sp modelId="{131C1576-E587-4931-80DB-D1309A7F8C56}">
      <dsp:nvSpPr>
        <dsp:cNvPr id="0" name=""/>
        <dsp:cNvSpPr/>
      </dsp:nvSpPr>
      <dsp:spPr>
        <a:xfrm>
          <a:off x="5042245" y="4804800"/>
          <a:ext cx="3522133" cy="481541"/>
        </a:xfrm>
        <a:prstGeom prst="round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Соответствие внутренних документов по СУР требованиям Банка России </a:t>
          </a:r>
          <a:endParaRPr lang="ru-RU" sz="1000" kern="1200" dirty="0"/>
        </a:p>
      </dsp:txBody>
      <dsp:txXfrm>
        <a:off x="5065752" y="4828307"/>
        <a:ext cx="3475119" cy="4345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78AE7-252D-45ED-9D3E-9918B6744B61}" type="datetimeFigureOut">
              <a:rPr lang="ru-RU" smtClean="0"/>
              <a:t>13.07.2024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C6EF86-06A4-4893-AEC2-C18E5C2FB2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0458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C6EF86-06A4-4893-AEC2-C18E5C2FB2FD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70097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C6EF86-06A4-4893-AEC2-C18E5C2FB2FD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36263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C6EF86-06A4-4893-AEC2-C18E5C2FB2FD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82185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C6EF86-06A4-4893-AEC2-C18E5C2FB2FD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32374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4F5FB-88B3-4052-B9AF-E07AE2E0B74B}" type="datetime1">
              <a:rPr lang="ru-RU" smtClean="0"/>
              <a:t>13.07.2024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07886-AA1A-48B4-AB9D-A272EA37E0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3210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C388-7A9D-4FFC-A25C-44A04A5AA402}" type="datetime1">
              <a:rPr lang="ru-RU" smtClean="0"/>
              <a:t>13.07.2024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07886-AA1A-48B4-AB9D-A272EA37E0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533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CF3A6-5FFD-4CE9-960A-D97CE665A9FA}" type="datetime1">
              <a:rPr lang="ru-RU" smtClean="0"/>
              <a:t>13.07.2024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07886-AA1A-48B4-AB9D-A272EA37E0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6283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B9F2C-92CA-4BEB-8147-3A3EA2946DEB}" type="datetime1">
              <a:rPr lang="ru-RU" smtClean="0"/>
              <a:t>13.07.2024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07886-AA1A-48B4-AB9D-A272EA37E0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2495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FE5AC-C0D6-47BE-959B-39F6011792B9}" type="datetime1">
              <a:rPr lang="ru-RU" smtClean="0"/>
              <a:t>13.07.2024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07886-AA1A-48B4-AB9D-A272EA37E0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6592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9A233-00F1-49FD-BF2E-22795554433D}" type="datetime1">
              <a:rPr lang="ru-RU" smtClean="0"/>
              <a:t>13.07.2024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07886-AA1A-48B4-AB9D-A272EA37E0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8204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8AC0C-5D8A-43C3-A5F3-072E54E8FEF8}" type="datetime1">
              <a:rPr lang="ru-RU" smtClean="0"/>
              <a:t>13.07.2024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07886-AA1A-48B4-AB9D-A272EA37E0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8134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BAFD5-0598-4DDF-B549-1934B03CDBA0}" type="datetime1">
              <a:rPr lang="ru-RU" smtClean="0"/>
              <a:t>13.07.2024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07886-AA1A-48B4-AB9D-A272EA37E0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6095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9E69F-94D2-46F7-8DBD-371426A4E1E7}" type="datetime1">
              <a:rPr lang="ru-RU" smtClean="0"/>
              <a:t>13.07.2024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07886-AA1A-48B4-AB9D-A272EA37E0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0436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F033E-E77F-4FDD-93AE-5385B83CD1EF}" type="datetime1">
              <a:rPr lang="ru-RU" smtClean="0"/>
              <a:t>13.07.2024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07886-AA1A-48B4-AB9D-A272EA37E0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2209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86B1-8C91-4D73-BAB6-F12AE0B09DD4}" type="datetime1">
              <a:rPr lang="ru-RU" smtClean="0"/>
              <a:t>13.07.2024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07886-AA1A-48B4-AB9D-A272EA37E0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3065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96724B-B71F-451D-8E23-9848735CDE59}" type="datetime1">
              <a:rPr lang="ru-RU" smtClean="0"/>
              <a:t>13.07.2024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507886-AA1A-48B4-AB9D-A272EA37E0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4187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2475" y="737420"/>
            <a:ext cx="11136702" cy="4385186"/>
          </a:xfrm>
        </p:spPr>
        <p:txBody>
          <a:bodyPr anchor="ctr">
            <a:noAutofit/>
          </a:bodyPr>
          <a:lstStyle/>
          <a:p>
            <a:pPr>
              <a:spcBef>
                <a:spcPts val="0"/>
              </a:spcBef>
            </a:pPr>
            <a:r>
              <a:rPr lang="ru-RU" sz="4400" dirty="0">
                <a:latin typeface="Arial Black" panose="020B0A04020102020204" pitchFamily="34" charset="0"/>
              </a:rPr>
              <a:t>Оценка зрелости системы управления рисками НФО</a:t>
            </a:r>
            <a:endParaRPr lang="ru-RU" sz="3200" b="1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7313" y="5384800"/>
            <a:ext cx="9552531" cy="758208"/>
          </a:xfrm>
        </p:spPr>
        <p:txBody>
          <a:bodyPr anchor="b">
            <a:normAutofit fontScale="77500" lnSpcReduction="20000"/>
          </a:bodyPr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Конференция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ПАРТАД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Инфраструктура рынка ценных бумаг</a:t>
            </a: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 и ЦФА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202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lang="ru-RU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8 июля 2024 года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8198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815098"/>
          </a:xfrm>
        </p:spPr>
        <p:txBody>
          <a:bodyPr>
            <a:noAutofit/>
          </a:bodyPr>
          <a:lstStyle/>
          <a:p>
            <a:pPr algn="ctr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Благодарю за внимание!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330156"/>
            <a:ext cx="10515600" cy="1620268"/>
          </a:xfrm>
        </p:spPr>
        <p:txBody>
          <a:bodyPr>
            <a:noAutofit/>
          </a:bodyPr>
          <a:lstStyle/>
          <a:p>
            <a:r>
              <a:rPr lang="ru-RU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Бекаревич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Павел Викторович</a:t>
            </a:r>
          </a:p>
          <a:p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езависимый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эксперт по управлению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рисками</a:t>
            </a:r>
          </a:p>
          <a:p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Генеральный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директор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ООО «</a:t>
            </a:r>
            <a:r>
              <a:rPr lang="ru-RU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lang="ru-RU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екар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-РМ»</a:t>
            </a:r>
          </a:p>
          <a:p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pbekar@rambler.ru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>
          <a:xfrm>
            <a:off x="8871857" y="6304099"/>
            <a:ext cx="2743200" cy="365125"/>
          </a:xfrm>
        </p:spPr>
        <p:txBody>
          <a:bodyPr/>
          <a:lstStyle/>
          <a:p>
            <a:fld id="{801564AE-CE54-44AC-8F5A-4FA34BC9FCC6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1910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6211" y="232914"/>
            <a:ext cx="110676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Arial Black" panose="020B0A04020102020204" pitchFamily="34" charset="0"/>
              </a:rPr>
              <a:t>Развитие темы управления рисками в деятельности СРО и Банка России</a:t>
            </a:r>
            <a:endParaRPr lang="ru-RU" sz="240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955160" y="6347591"/>
            <a:ext cx="2836653" cy="365125"/>
          </a:xfrm>
        </p:spPr>
        <p:txBody>
          <a:bodyPr/>
          <a:lstStyle/>
          <a:p>
            <a:fld id="{4035F0DC-83F6-44CC-9D9B-082F04CD7A0E}" type="slidenum">
              <a:rPr lang="ru-RU" smtClean="0">
                <a:cs typeface="Calibri" panose="020F0502020204030204" pitchFamily="34" charset="0"/>
              </a:rPr>
              <a:t>2</a:t>
            </a:fld>
            <a:endParaRPr lang="ru-RU" dirty="0">
              <a:cs typeface="Calibri" panose="020F050202020403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559643"/>
              </p:ext>
            </p:extLst>
          </p:nvPr>
        </p:nvGraphicFramePr>
        <p:xfrm>
          <a:off x="905771" y="1063911"/>
          <a:ext cx="10541481" cy="5283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337097"/>
                <a:gridCol w="1802920"/>
                <a:gridCol w="7401464"/>
              </a:tblGrid>
              <a:tr h="528368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1998/2006 год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СРО ПАРТАД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Программа разработки и внедрения системы мер снижения рисков, связанных с профессиональной деятельностью организаций – членов ПАРТАД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28368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2011 год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СРО ПАРТАД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Руководство по созданию (совершенствованию) системы мер управления рисками деятельности по ведению реестра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28368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2017 год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Банк России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Arial" panose="020B0604020202020204" pitchFamily="34" charset="0"/>
                        </a:rPr>
                        <a:t>Требования Банка России к организации СУР профессиональными участниками рынка ценных бумаг </a:t>
                      </a:r>
                      <a:r>
                        <a:rPr lang="ru-RU" sz="1400" dirty="0" smtClean="0">
                          <a:latin typeface="+mn-lt"/>
                          <a:cs typeface="Arial" panose="020B0604020202020204" pitchFamily="34" charset="0"/>
                        </a:rPr>
                        <a:t>(Указание 4501-У)</a:t>
                      </a:r>
                      <a:endParaRPr lang="ru-RU" sz="1400" b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28368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2018 год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СРО ПАРТАД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Внутренний стандарт управления рисками и внутреннего контроля участника финансового рынка – члена СРО ПАРТАД 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28368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2018 год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СРО НФА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Методические рекомендации по разработке Регламента управления рисками профессионального участника – члена СРО НФА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28368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год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СРО НАУФОР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Arial" panose="020B0604020202020204" pitchFamily="34" charset="0"/>
                        </a:rPr>
                        <a:t>Стандарты деятельности УК ПИФ</a:t>
                      </a:r>
                      <a:endParaRPr lang="ru-RU" sz="1400" b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28368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2019 год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Банк России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  <a:cs typeface="Arial" panose="020B0604020202020204" pitchFamily="34" charset="0"/>
                        </a:rPr>
                        <a:t>Требования Банка России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к правилам внутреннего контроля по ПНИИИМР</a:t>
                      </a:r>
                      <a:r>
                        <a:rPr lang="ru-RU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(Указание 5222-У)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28368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2020 год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Банк России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  <a:cs typeface="Arial" panose="020B0604020202020204" pitchFamily="34" charset="0"/>
                        </a:rPr>
                        <a:t>Требования Банка России</a:t>
                      </a: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к системе внутреннего контроля профессионального участника рынка ценных бумаг (Указание 5683-У)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28368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2021 год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Банк России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Установление Банком</a:t>
                      </a:r>
                      <a:r>
                        <a:rPr lang="ru-RU" sz="1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России </a:t>
                      </a: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обязательных для НФО требований к обеспечению защиты информации (Положение 757-П)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28368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2021 год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Банк России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Установление Банком</a:t>
                      </a:r>
                      <a:r>
                        <a:rPr lang="ru-RU" sz="1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России </a:t>
                      </a: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обязательных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для НФО требований к операционной надежности в целях обеспечения непрерывности оказания финансовых услуг (Положение 779-П)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812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>
                <a:latin typeface="Arial Black" panose="020B0A04020102020204" pitchFamily="34" charset="0"/>
              </a:rPr>
              <a:t>Зрелость и эффективность СУР: сходства и различия понятий с точки зрения целеполагания организации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5400" dirty="0" smtClean="0"/>
              <a:t>Зрелость = или ≠ Эффективность ?</a:t>
            </a:r>
          </a:p>
          <a:p>
            <a:pPr marL="0" indent="0" algn="ctr">
              <a:buNone/>
            </a:pPr>
            <a:endParaRPr lang="ru-RU" sz="5400" dirty="0"/>
          </a:p>
          <a:p>
            <a:pPr marL="0" indent="0" algn="ctr">
              <a:buNone/>
            </a:pPr>
            <a:endParaRPr lang="ru-RU" sz="5400" dirty="0" smtClean="0"/>
          </a:p>
          <a:p>
            <a:pPr marL="0" indent="0">
              <a:buNone/>
            </a:pPr>
            <a:r>
              <a:rPr lang="ru-RU" sz="5400" dirty="0" smtClean="0"/>
              <a:t> Критерии               Целеполагание</a:t>
            </a:r>
            <a:endParaRPr lang="ru-RU" sz="5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063487" y="6311900"/>
            <a:ext cx="2743200" cy="365125"/>
          </a:xfrm>
        </p:spPr>
        <p:txBody>
          <a:bodyPr/>
          <a:lstStyle/>
          <a:p>
            <a:fld id="{DE507886-AA1A-48B4-AB9D-A272EA37E0A0}" type="slidenum">
              <a:rPr lang="ru-RU" smtClean="0"/>
              <a:t>3</a:t>
            </a:fld>
            <a:endParaRPr lang="ru-RU" dirty="0"/>
          </a:p>
        </p:txBody>
      </p:sp>
      <p:sp>
        <p:nvSpPr>
          <p:cNvPr id="5" name="Стрелка вниз 4"/>
          <p:cNvSpPr/>
          <p:nvPr/>
        </p:nvSpPr>
        <p:spPr>
          <a:xfrm>
            <a:off x="1889185" y="2820838"/>
            <a:ext cx="1043796" cy="16045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8019691" y="2820837"/>
            <a:ext cx="1043796" cy="16045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7114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86596" y="431321"/>
            <a:ext cx="110676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Arial Black" panose="020B0A04020102020204" pitchFamily="34" charset="0"/>
              </a:rPr>
              <a:t>Основные критерии </a:t>
            </a:r>
            <a:r>
              <a:rPr lang="ru-RU" sz="2400" dirty="0">
                <a:latin typeface="Arial Black" panose="020B0A04020102020204" pitchFamily="34" charset="0"/>
              </a:rPr>
              <a:t>оценки зрелости СУР </a:t>
            </a:r>
            <a:r>
              <a:rPr lang="ru-RU" sz="2400" dirty="0" err="1">
                <a:latin typeface="Arial Black" panose="020B0A04020102020204" pitchFamily="34" charset="0"/>
              </a:rPr>
              <a:t>некредитной</a:t>
            </a:r>
            <a:r>
              <a:rPr lang="ru-RU" sz="2400" dirty="0">
                <a:latin typeface="Arial Black" panose="020B0A04020102020204" pitchFamily="34" charset="0"/>
              </a:rPr>
              <a:t> финансовой организации</a:t>
            </a:r>
            <a:endParaRPr lang="ru-RU" sz="240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919917" y="6287582"/>
            <a:ext cx="2836653" cy="365125"/>
          </a:xfrm>
        </p:spPr>
        <p:txBody>
          <a:bodyPr/>
          <a:lstStyle/>
          <a:p>
            <a:fld id="{4035F0DC-83F6-44CC-9D9B-082F04CD7A0E}" type="slidenum">
              <a:rPr lang="ru-RU" smtClean="0">
                <a:cs typeface="Calibri" panose="020F0502020204030204" pitchFamily="34" charset="0"/>
              </a:rPr>
              <a:t>4</a:t>
            </a:fld>
            <a:endParaRPr lang="ru-RU" dirty="0">
              <a:cs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86595" y="1423082"/>
            <a:ext cx="11169975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dirty="0" smtClean="0"/>
              <a:t>соответствие внутренних документов по СУР требованиям Банка России (Указание 4501-У), базовым стандартам и внутренним стандартам СРО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dirty="0" smtClean="0">
                <a:cs typeface="Arial" panose="020B0604020202020204" pitchFamily="34" charset="0"/>
              </a:rPr>
              <a:t>единая (интегрированная) система управления рисками, внутреннего контроля и внутреннего аудита (непротиворечивость и взаимосвязь внутренних документов, единая база событий)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dirty="0" smtClean="0"/>
              <a:t>установление аппетита к риску и иных ограничений рисков (целевых, ключевых показателей) в привязке к собственным средствам и объёмным показателям деятельности НФО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dirty="0" smtClean="0"/>
              <a:t>информационный обмен информации о рисках между подразделениями НФО, обеспечивающий полноту, достоверность и актуальность </a:t>
            </a:r>
            <a:r>
              <a:rPr lang="ru-RU" sz="2000" dirty="0"/>
              <a:t>учета информации о рисковых </a:t>
            </a:r>
            <a:r>
              <a:rPr lang="ru-RU" sz="2000" dirty="0" smtClean="0"/>
              <a:t>событиях/инцидентах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dirty="0" smtClean="0"/>
              <a:t>онлайн-мониторинг </a:t>
            </a:r>
            <a:r>
              <a:rPr lang="ru-RU" sz="2000" dirty="0"/>
              <a:t>установленных ограничений рисков и случаев их </a:t>
            </a:r>
            <a:r>
              <a:rPr lang="ru-RU" sz="2000" dirty="0" smtClean="0"/>
              <a:t>нарушения, процедуры реагирования </a:t>
            </a:r>
            <a:r>
              <a:rPr lang="ru-RU" sz="2000" dirty="0"/>
              <a:t>в случае </a:t>
            </a:r>
            <a:r>
              <a:rPr lang="ru-RU" sz="2000" dirty="0" smtClean="0"/>
              <a:t>реализации рисков или </a:t>
            </a:r>
            <a:r>
              <a:rPr lang="ru-RU" sz="2000" dirty="0"/>
              <a:t>превышения </a:t>
            </a:r>
            <a:r>
              <a:rPr lang="ru-RU" sz="2000" dirty="0" smtClean="0"/>
              <a:t>ограничений рисков</a:t>
            </a:r>
            <a:endParaRPr lang="ru-RU" sz="20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dirty="0" smtClean="0"/>
              <a:t>наличие инструментов оценки эффективности </a:t>
            </a:r>
            <a:r>
              <a:rPr lang="ru-RU" sz="2000" dirty="0"/>
              <a:t>срабатывания или несрабатывания </a:t>
            </a:r>
            <a:r>
              <a:rPr lang="ru-RU" sz="2000" dirty="0" smtClean="0"/>
              <a:t>имеющихся мер </a:t>
            </a:r>
            <a:r>
              <a:rPr lang="ru-RU" sz="2000" dirty="0"/>
              <a:t>(способов) снижения </a:t>
            </a:r>
            <a:r>
              <a:rPr lang="ru-RU" sz="2000" dirty="0" smtClean="0"/>
              <a:t>рисков</a:t>
            </a:r>
            <a:endParaRPr lang="ru-RU" sz="20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dirty="0" smtClean="0"/>
              <a:t>страхование ответственности НФО в качестве компенсационного инструмента в случае реализации рисков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dirty="0" smtClean="0"/>
              <a:t>внутренняя и внешняя оценка (аудит) СУР с точки зрения её функционирования, эффективности и зрелости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699743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11146971" y="6341127"/>
            <a:ext cx="533400" cy="365125"/>
          </a:xfrm>
        </p:spPr>
        <p:txBody>
          <a:bodyPr/>
          <a:lstStyle/>
          <a:p>
            <a:fld id="{801564AE-CE54-44AC-8F5A-4FA34BC9FCC6}" type="slidenum">
              <a:rPr lang="ru-RU" smtClean="0"/>
              <a:t>5</a:t>
            </a:fld>
            <a:endParaRPr lang="ru-RU" dirty="0"/>
          </a:p>
        </p:txBody>
      </p:sp>
      <p:sp>
        <p:nvSpPr>
          <p:cNvPr id="4" name="Text Box 20"/>
          <p:cNvSpPr txBox="1">
            <a:spLocks noChangeArrowheads="1"/>
          </p:cNvSpPr>
          <p:nvPr/>
        </p:nvSpPr>
        <p:spPr bwMode="auto">
          <a:xfrm>
            <a:off x="4104480" y="632617"/>
            <a:ext cx="3475038" cy="11890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Риски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учётных институтов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– вероятность наступления неблагоприятных событий, приводящих к неисполнению (ненадлежащему исполнению) учётным институтом своих обязательств, связанных с профессиональной деятельностью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 Box 19"/>
          <p:cNvSpPr txBox="1">
            <a:spLocks noChangeArrowheads="1"/>
          </p:cNvSpPr>
          <p:nvPr/>
        </p:nvSpPr>
        <p:spPr bwMode="auto">
          <a:xfrm>
            <a:off x="4075509" y="2223690"/>
            <a:ext cx="3475038" cy="235505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Основные виды неблагоприятных событий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228600" algn="l"/>
              </a:tabLst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утрата (необеспечение сохранности) ценных бумаг, принятых на обслуживание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228600" algn="l"/>
              </a:tabLst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неисполнение (ненадлежащее исполнение) поручений инициаторов операций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228600" algn="l"/>
              </a:tabLst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необеспечение (ненадлежащее обеспечение) прав владельцев ценных бумаг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228600" algn="l"/>
              </a:tabLst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неправомерное предоставление конфиденциальной информации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 Box 18"/>
          <p:cNvSpPr txBox="1">
            <a:spLocks noChangeArrowheads="1"/>
          </p:cNvSpPr>
          <p:nvPr/>
        </p:nvSpPr>
        <p:spPr bwMode="auto">
          <a:xfrm>
            <a:off x="850898" y="2246313"/>
            <a:ext cx="2118521" cy="23098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Последствия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реализации* рисков учётных институтов: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228600" algn="l"/>
              </a:tabLst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убытки (материальный ущерб)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228600" algn="l"/>
              </a:tabLst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потеря деловой репутации (моральный ущерб)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228600" algn="l"/>
              </a:tabLst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приостановление или прекращение деятельности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 Box 17"/>
          <p:cNvSpPr txBox="1">
            <a:spLocks noChangeArrowheads="1"/>
          </p:cNvSpPr>
          <p:nvPr/>
        </p:nvSpPr>
        <p:spPr bwMode="auto">
          <a:xfrm>
            <a:off x="8644725" y="936922"/>
            <a:ext cx="2651125" cy="507017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Источники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(области концентрации) рисков учётных институтов: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ru-RU" altLang="ru-RU" sz="1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Внутренние источники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(находящиеся внутри учётного института):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система организации и управления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применяемые технологии (регламенты исполнения операций)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персонал учётного института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используемое оборудование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endParaRPr kumimoji="0" lang="ru-RU" altLang="ru-RU" sz="12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ru-RU" altLang="ru-RU" sz="1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Внешние источники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(находящиеся вне учётного института):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внешние по отношению к учётному институту лица (клиенты, контрагенты, прочие внешние лица)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коммуникации (установленные способы и порядок связи, коммуникационное оборудование)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непредотвратимые явления природного, техногенного и социального характера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>
            <a:off x="922337" y="2865440"/>
            <a:ext cx="20129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Line 15"/>
          <p:cNvSpPr>
            <a:spLocks noChangeShapeType="1"/>
          </p:cNvSpPr>
          <p:nvPr/>
        </p:nvSpPr>
        <p:spPr bwMode="auto">
          <a:xfrm flipV="1">
            <a:off x="4075509" y="2624140"/>
            <a:ext cx="347503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Line 14"/>
          <p:cNvSpPr>
            <a:spLocks noChangeShapeType="1"/>
          </p:cNvSpPr>
          <p:nvPr/>
        </p:nvSpPr>
        <p:spPr bwMode="auto">
          <a:xfrm>
            <a:off x="8644724" y="1504850"/>
            <a:ext cx="26511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Line 13"/>
          <p:cNvSpPr>
            <a:spLocks noChangeShapeType="1"/>
          </p:cNvSpPr>
          <p:nvPr/>
        </p:nvSpPr>
        <p:spPr bwMode="auto">
          <a:xfrm>
            <a:off x="8656635" y="3428208"/>
            <a:ext cx="26511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Line 12"/>
          <p:cNvSpPr>
            <a:spLocks noChangeShapeType="1"/>
          </p:cNvSpPr>
          <p:nvPr/>
        </p:nvSpPr>
        <p:spPr bwMode="auto">
          <a:xfrm>
            <a:off x="5829300" y="1820073"/>
            <a:ext cx="792" cy="40361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 flipH="1" flipV="1">
            <a:off x="2974975" y="3413126"/>
            <a:ext cx="1088622" cy="1508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Line 10"/>
          <p:cNvSpPr>
            <a:spLocks noChangeShapeType="1"/>
          </p:cNvSpPr>
          <p:nvPr/>
        </p:nvSpPr>
        <p:spPr bwMode="auto">
          <a:xfrm flipH="1" flipV="1">
            <a:off x="7550546" y="3428208"/>
            <a:ext cx="109417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850898" y="4692253"/>
            <a:ext cx="2011363" cy="5492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*)   </a:t>
            </a:r>
            <a:r>
              <a:rPr kumimoji="0" lang="ru-RU" altLang="ru-RU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реализация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рисков – фактическое наступление неблагоприятных событий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auto">
          <a:xfrm>
            <a:off x="8109741" y="2246313"/>
            <a:ext cx="0" cy="2376488"/>
          </a:xfrm>
          <a:prstGeom prst="line">
            <a:avLst/>
          </a:prstGeom>
          <a:noFill/>
          <a:ln w="9525">
            <a:solidFill>
              <a:srgbClr val="000000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Line 7"/>
          <p:cNvSpPr>
            <a:spLocks noChangeShapeType="1"/>
          </p:cNvSpPr>
          <p:nvPr/>
        </p:nvSpPr>
        <p:spPr bwMode="auto">
          <a:xfrm>
            <a:off x="3519286" y="2223690"/>
            <a:ext cx="0" cy="2376488"/>
          </a:xfrm>
          <a:prstGeom prst="line">
            <a:avLst/>
          </a:prstGeom>
          <a:noFill/>
          <a:ln w="9525">
            <a:solidFill>
              <a:srgbClr val="000000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" name="Text Box 6"/>
          <p:cNvSpPr txBox="1">
            <a:spLocks noChangeArrowheads="1"/>
          </p:cNvSpPr>
          <p:nvPr/>
        </p:nvSpPr>
        <p:spPr bwMode="auto">
          <a:xfrm>
            <a:off x="7915072" y="5037534"/>
            <a:ext cx="365125" cy="3651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</a:t>
            </a:r>
            <a:endParaRPr kumimoji="0" lang="en-US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3313410" y="5026023"/>
            <a:ext cx="365125" cy="3651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1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4</a:t>
            </a:r>
            <a:endParaRPr kumimoji="0" lang="en-US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6241254" y="5026024"/>
            <a:ext cx="365125" cy="3651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ru-RU" b="1" dirty="0" smtClean="0"/>
              <a:t>2</a:t>
            </a:r>
            <a:endParaRPr lang="ru-RU" b="1" dirty="0"/>
          </a:p>
        </p:txBody>
      </p:sp>
      <p:sp>
        <p:nvSpPr>
          <p:cNvPr id="21" name="Text Box 2"/>
          <p:cNvSpPr txBox="1">
            <a:spLocks noChangeArrowheads="1"/>
          </p:cNvSpPr>
          <p:nvPr/>
        </p:nvSpPr>
        <p:spPr bwMode="auto">
          <a:xfrm>
            <a:off x="5146478" y="5037533"/>
            <a:ext cx="365125" cy="3651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1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</a:t>
            </a:r>
            <a:endParaRPr kumimoji="0" lang="en-US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Text Box 1"/>
          <p:cNvSpPr txBox="1">
            <a:spLocks noChangeArrowheads="1"/>
          </p:cNvSpPr>
          <p:nvPr/>
        </p:nvSpPr>
        <p:spPr bwMode="auto">
          <a:xfrm>
            <a:off x="784625" y="5473615"/>
            <a:ext cx="7050087" cy="11890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Этапы создания учётным институтом системы мер снижения рисков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>
                <a:tab pos="228600" algn="l"/>
              </a:tabLst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выявление рисков, установление источников и причин реализации рисков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>
                <a:tab pos="228600" algn="l"/>
              </a:tabLst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оценка рисков (величины возможного ущерба от реализации рисков)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>
                <a:tab pos="228600" algn="l"/>
              </a:tabLst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разработка и внедрение механизмов снижения рисков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>
                <a:tab pos="228600" algn="l"/>
              </a:tabLst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формирование компенсационных инструментов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Rectangle 21"/>
          <p:cNvSpPr>
            <a:spLocks noChangeArrowheads="1"/>
          </p:cNvSpPr>
          <p:nvPr/>
        </p:nvSpPr>
        <p:spPr bwMode="auto">
          <a:xfrm>
            <a:off x="2605739" y="199698"/>
            <a:ext cx="641457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СИСТЕМА МЕР СНИЖЕНИЯ РИСКОВ УЧЕТНЫХ ИНСТИТУТОВ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ctangle 29"/>
          <p:cNvSpPr>
            <a:spLocks noChangeArrowheads="1"/>
          </p:cNvSpPr>
          <p:nvPr/>
        </p:nvSpPr>
        <p:spPr bwMode="auto">
          <a:xfrm>
            <a:off x="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8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190335" cy="365125"/>
          </a:xfrm>
        </p:spPr>
        <p:txBody>
          <a:bodyPr/>
          <a:lstStyle/>
          <a:p>
            <a:fld id="{DE507886-AA1A-48B4-AB9D-A272EA37E0A0}" type="slidenum">
              <a:rPr lang="ru-RU" smtClean="0"/>
              <a:t>6</a:t>
            </a:fld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835368" y="296868"/>
            <a:ext cx="3916392" cy="147732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Правила внутреннего контроля, в </a:t>
            </a:r>
            <a:r>
              <a:rPr lang="ru-RU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т.ч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. в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области ПНИИИМР, ПОД/ФТ и ФРОМУ</a:t>
            </a:r>
          </a:p>
          <a:p>
            <a:pPr algn="ctr"/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(в части управления регуляторным риском)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65842" y="2313691"/>
            <a:ext cx="3916392" cy="175432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Регламент управления рисками </a:t>
            </a:r>
          </a:p>
          <a:p>
            <a:pPr algn="ctr"/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(включая управление регуляторным риском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и рисками, связанными с нарушением операционной надежности)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35368" y="4634596"/>
            <a:ext cx="3916392" cy="175432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Внутренние документы по обеспечению операционной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надежности</a:t>
            </a:r>
          </a:p>
          <a:p>
            <a:pPr algn="ctr"/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части управления рисками, связанными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с нарушением операционной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надежности)</a:t>
            </a:r>
          </a:p>
        </p:txBody>
      </p:sp>
      <p:sp>
        <p:nvSpPr>
          <p:cNvPr id="16" name="Стрелка вниз 15"/>
          <p:cNvSpPr/>
          <p:nvPr/>
        </p:nvSpPr>
        <p:spPr>
          <a:xfrm>
            <a:off x="2160927" y="1767499"/>
            <a:ext cx="1265274" cy="530466"/>
          </a:xfrm>
          <a:prstGeom prst="downArrow">
            <a:avLst>
              <a:gd name="adj1" fmla="val 50000"/>
              <a:gd name="adj2" fmla="val 5772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 rot="10800000">
            <a:off x="2160927" y="4083743"/>
            <a:ext cx="1265274" cy="550853"/>
          </a:xfrm>
          <a:prstGeom prst="downArrow">
            <a:avLst>
              <a:gd name="adj1" fmla="val 50000"/>
              <a:gd name="adj2" fmla="val 5772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5526583" y="1509623"/>
            <a:ext cx="2615609" cy="357133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5496110" y="2195928"/>
            <a:ext cx="261560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База данных рисковых событий (инцидентов) по всем видам рисков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Стрелка вправо 20"/>
          <p:cNvSpPr/>
          <p:nvPr/>
        </p:nvSpPr>
        <p:spPr>
          <a:xfrm>
            <a:off x="4766996" y="2677808"/>
            <a:ext cx="729114" cy="1051135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8932252" y="2150138"/>
            <a:ext cx="2868684" cy="244682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Периодическая и аналитическая отчетность по управлению рисками</a:t>
            </a:r>
          </a:p>
          <a:p>
            <a:pPr algn="ctr"/>
            <a:r>
              <a:rPr lang="ru-RU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(включая регуляторный риск и риски</a:t>
            </a:r>
            <a:r>
              <a:rPr lang="ru-RU" sz="17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связанные </a:t>
            </a:r>
            <a:r>
              <a:rPr lang="ru-RU" sz="1700" b="1" dirty="0">
                <a:latin typeface="Arial" panose="020B0604020202020204" pitchFamily="34" charset="0"/>
                <a:cs typeface="Arial" panose="020B0604020202020204" pitchFamily="34" charset="0"/>
              </a:rPr>
              <a:t>с нарушением операционной надежности) </a:t>
            </a:r>
          </a:p>
        </p:txBody>
      </p:sp>
      <p:sp>
        <p:nvSpPr>
          <p:cNvPr id="24" name="Стрелка вправо 23"/>
          <p:cNvSpPr/>
          <p:nvPr/>
        </p:nvSpPr>
        <p:spPr>
          <a:xfrm>
            <a:off x="8142192" y="2649685"/>
            <a:ext cx="759587" cy="1107383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8901778" y="296868"/>
            <a:ext cx="2899157" cy="166199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700" b="1" dirty="0">
                <a:latin typeface="Arial" panose="020B0604020202020204" pitchFamily="34" charset="0"/>
                <a:cs typeface="Arial" panose="020B0604020202020204" pitchFamily="34" charset="0"/>
              </a:rPr>
              <a:t>Периодическая </a:t>
            </a:r>
            <a:r>
              <a:rPr lang="ru-RU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отчетность по внутреннему </a:t>
            </a:r>
            <a:r>
              <a:rPr lang="ru-RU" sz="1700" b="1" dirty="0">
                <a:latin typeface="Arial" panose="020B0604020202020204" pitchFamily="34" charset="0"/>
                <a:cs typeface="Arial" panose="020B0604020202020204" pitchFamily="34" charset="0"/>
              </a:rPr>
              <a:t>контролю, в </a:t>
            </a:r>
            <a:r>
              <a:rPr lang="ru-RU" sz="1700" b="1" dirty="0" err="1">
                <a:latin typeface="Arial" panose="020B0604020202020204" pitchFamily="34" charset="0"/>
                <a:cs typeface="Arial" panose="020B0604020202020204" pitchFamily="34" charset="0"/>
              </a:rPr>
              <a:t>т.ч</a:t>
            </a:r>
            <a:r>
              <a:rPr lang="ru-RU" sz="1700" b="1" dirty="0">
                <a:latin typeface="Arial" panose="020B0604020202020204" pitchFamily="34" charset="0"/>
                <a:cs typeface="Arial" panose="020B0604020202020204" pitchFamily="34" charset="0"/>
              </a:rPr>
              <a:t>. в области ПНИИИМР, ПОД/ФТ и ФРОМУ </a:t>
            </a:r>
            <a:endParaRPr lang="ru-RU" sz="1700" dirty="0"/>
          </a:p>
        </p:txBody>
      </p:sp>
      <p:sp>
        <p:nvSpPr>
          <p:cNvPr id="20" name="TextBox 19"/>
          <p:cNvSpPr txBox="1"/>
          <p:nvPr/>
        </p:nvSpPr>
        <p:spPr>
          <a:xfrm>
            <a:off x="8932251" y="4849609"/>
            <a:ext cx="2868685" cy="147732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Периодическая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отчетность по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обеспечению операционной надежности</a:t>
            </a:r>
            <a:endParaRPr lang="ru-RU" dirty="0"/>
          </a:p>
        </p:txBody>
      </p:sp>
      <p:sp>
        <p:nvSpPr>
          <p:cNvPr id="7" name="Стрелка вправо 6"/>
          <p:cNvSpPr/>
          <p:nvPr/>
        </p:nvSpPr>
        <p:spPr>
          <a:xfrm>
            <a:off x="4766996" y="818707"/>
            <a:ext cx="4134783" cy="701457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право 21"/>
          <p:cNvSpPr/>
          <p:nvPr/>
        </p:nvSpPr>
        <p:spPr>
          <a:xfrm>
            <a:off x="4766996" y="5159855"/>
            <a:ext cx="4165255" cy="701457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108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3017808" cy="365125"/>
          </a:xfrm>
        </p:spPr>
        <p:txBody>
          <a:bodyPr/>
          <a:lstStyle/>
          <a:p>
            <a:fld id="{DE507886-AA1A-48B4-AB9D-A272EA37E0A0}" type="slidenum">
              <a:rPr lang="ru-RU" smtClean="0"/>
              <a:t>7</a:t>
            </a:fld>
            <a:endParaRPr lang="ru-RU" dirty="0"/>
          </a:p>
        </p:txBody>
      </p:sp>
      <p:sp>
        <p:nvSpPr>
          <p:cNvPr id="3" name="Овал 2"/>
          <p:cNvSpPr/>
          <p:nvPr/>
        </p:nvSpPr>
        <p:spPr>
          <a:xfrm>
            <a:off x="1840637" y="3317359"/>
            <a:ext cx="2848321" cy="269124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4646429" y="462349"/>
            <a:ext cx="3040912" cy="2929438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7687341" y="3317358"/>
            <a:ext cx="2822442" cy="2691239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5034518" y="999461"/>
            <a:ext cx="22647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ВА</a:t>
            </a:r>
          </a:p>
          <a:p>
            <a:pPr algn="ctr"/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(оценка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эффективности и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результативности</a:t>
            </a:r>
          </a:p>
          <a:p>
            <a:pPr algn="ctr"/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СУР и ВК) 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24306" y="3450210"/>
            <a:ext cx="228098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СУР</a:t>
            </a:r>
          </a:p>
          <a:p>
            <a:pPr algn="ctr"/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(управление рисками, включая регуляторный и риски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связанные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с нарушением операционной надежности)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835670" y="3467641"/>
            <a:ext cx="258210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ВК</a:t>
            </a:r>
          </a:p>
          <a:p>
            <a:pPr algn="ctr"/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(текущий и последующий внутренний контроль, в </a:t>
            </a:r>
            <a:r>
              <a:rPr lang="ru-RU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т.ч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в области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ПНИИИМР, ПОД/ФТ и ФРОМУ)</a:t>
            </a:r>
          </a:p>
        </p:txBody>
      </p:sp>
      <p:sp>
        <p:nvSpPr>
          <p:cNvPr id="9" name="Двойная стрелка влево/вправо 8"/>
          <p:cNvSpPr/>
          <p:nvPr/>
        </p:nvSpPr>
        <p:spPr>
          <a:xfrm>
            <a:off x="4688958" y="4061638"/>
            <a:ext cx="2993566" cy="935664"/>
          </a:xfrm>
          <a:prstGeom prst="left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Двойная стрелка вверх/вниз 9"/>
          <p:cNvSpPr/>
          <p:nvPr/>
        </p:nvSpPr>
        <p:spPr>
          <a:xfrm rot="2700000">
            <a:off x="4246262" y="2644228"/>
            <a:ext cx="597711" cy="1140735"/>
          </a:xfrm>
          <a:prstGeom prst="upDown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Двойная стрелка вверх/вниз 10"/>
          <p:cNvSpPr/>
          <p:nvPr/>
        </p:nvSpPr>
        <p:spPr>
          <a:xfrm rot="8100000">
            <a:off x="7573777" y="2532592"/>
            <a:ext cx="597711" cy="1166050"/>
          </a:xfrm>
          <a:prstGeom prst="upDown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1189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002487" y="6356350"/>
            <a:ext cx="2743200" cy="365125"/>
          </a:xfrm>
        </p:spPr>
        <p:txBody>
          <a:bodyPr/>
          <a:lstStyle/>
          <a:p>
            <a:fld id="{DE507886-AA1A-48B4-AB9D-A272EA37E0A0}" type="slidenum">
              <a:rPr lang="ru-RU" smtClean="0"/>
              <a:t>8</a:t>
            </a:fld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649930738"/>
              </p:ext>
            </p:extLst>
          </p:nvPr>
        </p:nvGraphicFramePr>
        <p:xfrm>
          <a:off x="875213" y="937683"/>
          <a:ext cx="10084524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75213" y="341725"/>
            <a:ext cx="100845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Arial Black" panose="020B0A04020102020204" pitchFamily="34" charset="0"/>
              </a:rPr>
              <a:t>Пирамида </a:t>
            </a:r>
            <a:r>
              <a:rPr lang="ru-RU" sz="2400" b="1" dirty="0">
                <a:latin typeface="Arial Black" panose="020B0A04020102020204" pitchFamily="34" charset="0"/>
              </a:rPr>
              <a:t>зрелости </a:t>
            </a:r>
            <a:r>
              <a:rPr lang="ru-RU" sz="2400" b="1" dirty="0" smtClean="0">
                <a:latin typeface="Arial Black" panose="020B0A04020102020204" pitchFamily="34" charset="0"/>
              </a:rPr>
              <a:t>СУР по </a:t>
            </a:r>
            <a:r>
              <a:rPr lang="ru-RU" sz="2400" b="1" dirty="0" err="1" smtClean="0">
                <a:latin typeface="Arial Black" panose="020B0A04020102020204" pitchFamily="34" charset="0"/>
              </a:rPr>
              <a:t>Маслоу</a:t>
            </a:r>
            <a:endParaRPr lang="ru-RU" sz="24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4191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86596" y="431321"/>
            <a:ext cx="110676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Arial Black" panose="020B0A04020102020204" pitchFamily="34" charset="0"/>
              </a:rPr>
              <a:t>Зрелость СУР как основа для </a:t>
            </a:r>
            <a:r>
              <a:rPr lang="ru-RU" sz="2400" dirty="0" smtClean="0">
                <a:latin typeface="Arial Black" panose="020B0A04020102020204" pitchFamily="34" charset="0"/>
              </a:rPr>
              <a:t>принятия</a:t>
            </a:r>
          </a:p>
          <a:p>
            <a:pPr algn="ctr"/>
            <a:r>
              <a:rPr lang="ru-RU" sz="2400" dirty="0" smtClean="0">
                <a:latin typeface="Arial Black" panose="020B0A04020102020204" pitchFamily="34" charset="0"/>
              </a:rPr>
              <a:t> </a:t>
            </a:r>
            <a:r>
              <a:rPr lang="ru-RU" sz="2400" dirty="0">
                <a:latin typeface="Arial Black" panose="020B0A04020102020204" pitchFamily="34" charset="0"/>
              </a:rPr>
              <a:t>управленческих </a:t>
            </a:r>
            <a:r>
              <a:rPr lang="ru-RU" sz="2400" dirty="0" smtClean="0">
                <a:latin typeface="Arial Black" panose="020B0A04020102020204" pitchFamily="34" charset="0"/>
              </a:rPr>
              <a:t>решений: основные составляющие</a:t>
            </a:r>
            <a:endParaRPr lang="ru-RU" sz="240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817634" y="6369413"/>
            <a:ext cx="2836653" cy="365125"/>
          </a:xfrm>
        </p:spPr>
        <p:txBody>
          <a:bodyPr/>
          <a:lstStyle/>
          <a:p>
            <a:fld id="{4035F0DC-83F6-44CC-9D9B-082F04CD7A0E}" type="slidenum">
              <a:rPr lang="ru-RU" smtClean="0">
                <a:cs typeface="Calibri" panose="020F0502020204030204" pitchFamily="34" charset="0"/>
              </a:rPr>
              <a:t>9</a:t>
            </a:fld>
            <a:endParaRPr lang="ru-RU" dirty="0">
              <a:cs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8741" y="1801257"/>
            <a:ext cx="10748512" cy="35240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2200" dirty="0" smtClean="0">
                <a:cs typeface="Arial" panose="020B0604020202020204" pitchFamily="34" charset="0"/>
              </a:rPr>
              <a:t>заинтересованность руководства НФО в формировании развитой/продвинутой СУР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2200" dirty="0" smtClean="0">
                <a:cs typeface="Arial" panose="020B0604020202020204" pitchFamily="34" charset="0"/>
              </a:rPr>
              <a:t>понимание персоналом НФО своего места и роли </a:t>
            </a:r>
            <a:r>
              <a:rPr lang="ru-RU" sz="2200" dirty="0">
                <a:cs typeface="Arial" panose="020B0604020202020204" pitchFamily="34" charset="0"/>
              </a:rPr>
              <a:t>в </a:t>
            </a:r>
            <a:r>
              <a:rPr lang="ru-RU" sz="2200" dirty="0" smtClean="0">
                <a:cs typeface="Arial" panose="020B0604020202020204" pitchFamily="34" charset="0"/>
              </a:rPr>
              <a:t>сформированной СУР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2200" dirty="0" smtClean="0">
                <a:cs typeface="Arial" panose="020B0604020202020204" pitchFamily="34" charset="0"/>
              </a:rPr>
              <a:t>мотивация персонала на участие в функционировании СУР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2200" dirty="0" smtClean="0">
                <a:cs typeface="Arial" panose="020B0604020202020204" pitchFamily="34" charset="0"/>
              </a:rPr>
              <a:t>полное, достоверное </a:t>
            </a:r>
            <a:r>
              <a:rPr lang="ru-RU" sz="2200" dirty="0">
                <a:cs typeface="Arial" panose="020B0604020202020204" pitchFamily="34" charset="0"/>
              </a:rPr>
              <a:t>и </a:t>
            </a:r>
            <a:r>
              <a:rPr lang="ru-RU" sz="2200" dirty="0" smtClean="0">
                <a:cs typeface="Arial" panose="020B0604020202020204" pitchFamily="34" charset="0"/>
              </a:rPr>
              <a:t>актуальное информирование руководства НФО о событиях, имеющих признаки реализации рисков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2200" dirty="0" smtClean="0">
                <a:cs typeface="Arial" panose="020B0604020202020204" pitchFamily="34" charset="0"/>
              </a:rPr>
              <a:t>участие специалистов СУР в обсуждении вопросов, связанных с операционной деятельностью НФО, повышением эффективности СУР, деятельности НФО в целом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2200" dirty="0" smtClean="0">
                <a:cs typeface="Arial" panose="020B0604020202020204" pitchFamily="34" charset="0"/>
              </a:rPr>
              <a:t>использование руководством НФО данных внутренней отчетности по рискам, а также аналитических выборок из базы событий, при принятии управленческих решений</a:t>
            </a:r>
          </a:p>
        </p:txBody>
      </p:sp>
    </p:spTree>
    <p:extLst>
      <p:ext uri="{BB962C8B-B14F-4D97-AF65-F5344CB8AC3E}">
        <p14:creationId xmlns:p14="http://schemas.microsoft.com/office/powerpoint/2010/main" val="3655875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1263</TotalTime>
  <Words>977</Words>
  <Application>Microsoft Office PowerPoint</Application>
  <PresentationFormat>Произвольный</PresentationFormat>
  <Paragraphs>136</Paragraphs>
  <Slides>10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Оценка зрелости системы управления рисками НФО</vt:lpstr>
      <vt:lpstr>Презентация PowerPoint</vt:lpstr>
      <vt:lpstr>Зрелость и эффективность СУР: сходства и различия понятий с точки зрения целеполагания организации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Благодарю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Формирование интегрированной системы управления рисками, внутреннего контроля и внутреннего аудита    в соответствии с требованиями Банка России к организации профессиональными участниками системы управления рисками (Указание №4501-У) и системы внутреннего контроля (Указание №5683-У)</dc:title>
  <dc:creator>User</dc:creator>
  <cp:lastModifiedBy>Елена Зенькович</cp:lastModifiedBy>
  <cp:revision>45</cp:revision>
  <dcterms:created xsi:type="dcterms:W3CDTF">2019-02-19T02:03:49Z</dcterms:created>
  <dcterms:modified xsi:type="dcterms:W3CDTF">2024-07-13T10:03:08Z</dcterms:modified>
</cp:coreProperties>
</file>