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64" d="100"/>
          <a:sy n="164" d="100"/>
        </p:scale>
        <p:origin x="-114" y="-3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EE735-8D92-4936-804F-6CCE230ADB6E}" type="datetimeFigureOut">
              <a:rPr lang="ru-RU" smtClean="0"/>
              <a:t>15.07.2026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61475-DFD6-452D-B530-03FE3644F4A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742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4978" y="449775"/>
            <a:ext cx="4412197" cy="4429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7668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90" b="1" dirty="0">
                <a:latin typeface="Arial" pitchFamily="34" charset="0"/>
                <a:ea typeface="Arial" pitchFamily="34" charset="-122"/>
                <a:cs typeface="Arial" pitchFamily="34" charset="-120"/>
              </a:rPr>
              <a:t>Петр Лансков</a:t>
            </a:r>
            <a:r>
              <a:rPr lang="en-US" sz="2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2090" b="1" dirty="0">
                <a:solidFill>
                  <a:srgbClr val="00B0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Методология сценарного анализа и стресс-тестирования операционной надежности</a:t>
            </a:r>
            <a:r>
              <a:rPr lang="en-US" sz="2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09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latin typeface="Arial" pitchFamily="34" charset="0"/>
                <a:ea typeface="Arial" pitchFamily="34" charset="-122"/>
                <a:cs typeface="Arial" pitchFamily="34" charset="-120"/>
              </a:rPr>
              <a:t>Смоленск, 2026
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100" y="1951998"/>
            <a:ext cx="4152000" cy="1514259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43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Пост‑тестирование фиксирует не только пробелы в готовности, но и качество самой процедуры тестирования.
Результаты тестирования должны завершаться конкретными сроками, </a:t>
            </a:r>
            <a:r>
              <a:rPr lang="ru-RU" sz="1123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исполнителями улучшений</a:t>
            </a:r>
            <a:r>
              <a:rPr lang="en-US" sz="1123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 контролем исполнения; иначе эффект от проверки не трансформируется в устойчивость.
</a:t>
            </a:r>
            <a:endParaRPr lang="en-US" sz="1123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B0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результатов и корректирующие меры
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BBC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B0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Благодарю за внимание
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Благодарю за внимание. Надеюсь, представленный подход поможет выстроить практичную систему сценарного анализа, стресс-тестирования и управленческого контроля готовности к инцидентам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ru-RU" sz="14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Контакты: </a:t>
            </a:r>
            <a:r>
              <a:rPr lang="en-US" sz="1400" dirty="0">
                <a:solidFill>
                  <a:srgbClr val="00B0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planskov@gmail.com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Методология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сценарного анализа и стресс-тестирования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нужна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чтобы заранее проверить устойчивость процессов к инцидентам и подтвердить готовность к непрерывной работе.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B0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проводить тестирование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100" y="1799351"/>
            <a:ext cx="4152000" cy="1819553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50" y="729594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07455" y="1906804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Цели методологии и ключевые </a:t>
            </a:r>
            <a:r>
              <a: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задачи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состоят в том, чтобы </a:t>
            </a:r>
            <a:r>
              <a: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в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 рамках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реализации требований ГОСТ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57580.4—2022</a:t>
            </a:r>
            <a:r>
              <a: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 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связать </a:t>
            </a:r>
            <a:r>
              <a: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тестирование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операционной надежности (ТОН)</a:t>
            </a:r>
            <a:r>
              <a: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с управлением рисками и </a:t>
            </a:r>
            <a:r>
              <a: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ресурсами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организации</a:t>
            </a:r>
            <a:r>
              <a: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
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Модель </a:t>
            </a: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реализации требований </a:t>
            </a: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 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охватывает весь цикл: от подготовки сценариев до проверки людей и ресурсов, необходимых для восстановления критических процессов.</a:t>
            </a: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23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B0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и задачи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575" y="1965004"/>
            <a:ext cx="4152000" cy="1514259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15000"/>
              </a:lnSpc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549049"/>
            <a:ext cx="3509100" cy="22483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endParaRPr lang="ru-RU" sz="1192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sz="1192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Регулярность </a:t>
            </a: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проверок задаёт минимальный уровень дисциплины: годовые циклы </a:t>
            </a:r>
            <a:r>
              <a:rPr lang="ru-RU" sz="1192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 и СТ </a:t>
            </a:r>
            <a:r>
              <a:rPr lang="en-US" sz="1192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дополняются </a:t>
            </a: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трехлетними комплексными тренировками и внеплановыми проверками.
Базовый цикл обеспечивает регулярную проверку готовности, а внеплановый запуск </a:t>
            </a:r>
            <a:r>
              <a:rPr lang="ru-RU" sz="1192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процедут </a:t>
            </a:r>
            <a:r>
              <a:rPr lang="en-US" sz="1192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</a:t>
            </a: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реагировать на изменения процессов, систем и угроз.
</a:t>
            </a:r>
            <a:endParaRPr lang="en-US" sz="1192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B0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Периодичность тестирования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100" y="1799351"/>
            <a:ext cx="4152000" cy="1819553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350" y="2500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ролей обеспечивает управляемость процесса: от утверждения на уровне руководства до технической реализации и улучшений.
Эффективность тестирования зависит от чёткого разделения полномочий и участия всех владельцев процесса, а не только ИТ и ИБ.
</a:t>
            </a:r>
            <a:endParaRPr lang="en-US" sz="1196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B0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Роли и ответственность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575" y="1965004"/>
            <a:ext cx="4152000" cy="1514259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7375" y="-16355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15000"/>
              </a:lnSpc>
              <a:buNone/>
            </a:pP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endParaRPr lang="ru-RU" sz="1256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метода </a:t>
            </a:r>
            <a:r>
              <a:rPr lang="ru-RU" sz="11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тестирования </a:t>
            </a: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зависит 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 цели проверки: обсуждение, практическое исполнение, разбор кейса или оценка устойчивости под нагрузкой.
Комбинация методов даёт более полную картину готовности: от качества решений до технической устойчивости и запасов производительности.</a:t>
            </a:r>
            <a:r>
              <a:rPr lang="en-US" sz="12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56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B0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тестирования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4288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B0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сценарного анализа и тестирования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5925" y="1096574"/>
            <a:ext cx="7715300" cy="8428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endParaRPr lang="ru-RU" sz="12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15000"/>
              </a:lnSpc>
              <a:buNone/>
            </a:pPr>
            <a:endParaRPr lang="ru-RU" sz="1200" dirty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15000"/>
              </a:lnSpc>
              <a:buNone/>
            </a:pPr>
            <a:endParaRPr lang="ru-RU" sz="12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ctr">
              <a:lnSpc>
                <a:spcPct val="115000"/>
              </a:lnSpc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подготовки, проверки и закрепления результатов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58868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3679" y="1059700"/>
            <a:ext cx="2674393" cy="3612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B0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сценария и 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</a:t>
            </a:r>
            <a:r>
              <a:rPr lang="ru-RU" sz="2400" b="1" dirty="0" err="1" smtClean="0">
                <a:solidFill>
                  <a:srgbClr val="00B0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ирования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4828" y="1392851"/>
            <a:ext cx="23523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just">
              <a:lnSpc>
                <a:spcPct val="115000"/>
              </a:lnSpc>
              <a:buNone/>
            </a:pPr>
            <a:r>
              <a:rPr lang="en-US" sz="888" b="1" dirty="0">
                <a:solidFill>
                  <a:srgbClr val="00B0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Сценарий РЕГ-01</a:t>
            </a:r>
            <a:r>
              <a:rPr lang="en-US" sz="8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Сценарий РЕГ-01 описывает восьмичасовой сбой электропитания в основном ЦОД и проверяет способность команды быстро переключиться на резервную инфраструктуру без потери управляемости.</a:t>
            </a: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88" dirty="0"/>
          </a:p>
        </p:txBody>
      </p:sp>
      <p:sp>
        <p:nvSpPr>
          <p:cNvPr id="10" name="Text 3"/>
          <p:cNvSpPr txBox="1"/>
          <p:nvPr/>
        </p:nvSpPr>
        <p:spPr>
          <a:xfrm>
            <a:off x="3389363" y="1392926"/>
            <a:ext cx="23523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just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00B0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Тестируемые меры</a:t>
            </a: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3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 </a:t>
            </a:r>
            <a:r>
              <a:rPr lang="ru-RU" sz="108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тестирование по сценарию входят вопросы</a:t>
            </a:r>
            <a:r>
              <a:rPr lang="en-US" sz="108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взаимодействи</a:t>
            </a:r>
            <a:r>
              <a:rPr lang="ru-RU" sz="108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</a:t>
            </a:r>
            <a:r>
              <a:rPr lang="en-US" sz="108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 арендодателем, </a:t>
            </a:r>
            <a:r>
              <a:rPr lang="en-US" sz="108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</a:t>
            </a:r>
            <a:r>
              <a:rPr lang="ru-RU" sz="108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</a:t>
            </a:r>
            <a:r>
              <a:rPr lang="en-US" sz="108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сервисов, сверка результатов и своевременное информирование заинтересованных сторон по установленным </a:t>
            </a:r>
            <a:r>
              <a:rPr lang="en-US" sz="108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каналам</a:t>
            </a:r>
            <a:r>
              <a:rPr lang="ru-RU" sz="108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связи</a:t>
            </a:r>
            <a:r>
              <a:rPr lang="en-US" sz="108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81" dirty="0"/>
          </a:p>
        </p:txBody>
      </p:sp>
      <p:sp>
        <p:nvSpPr>
          <p:cNvPr id="11" name="Text 4"/>
          <p:cNvSpPr txBox="1"/>
          <p:nvPr/>
        </p:nvSpPr>
        <p:spPr>
          <a:xfrm>
            <a:off x="594828" y="3266233"/>
            <a:ext cx="23523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just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B0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Анкета участника</a:t>
            </a: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ru-RU" sz="11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</a:t>
            </a: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анкеты </a:t>
            </a:r>
            <a:r>
              <a:rPr lang="ru-RU" sz="11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</a:t>
            </a: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фиксир</a:t>
            </a:r>
            <a:r>
              <a:rPr lang="ru-RU" sz="11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овать</a:t>
            </a: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действия, порядок активации </a:t>
            </a: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плана</a:t>
            </a:r>
            <a:r>
              <a:rPr lang="ru-RU" sz="11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действий в условиях ЧС</a:t>
            </a: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 схему оповещения руководства; важны ссылки на регламенты и ясность формулировок.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3389363" y="3266233"/>
            <a:ext cx="23523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B0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оценки</a:t>
            </a: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Критерий готовности — </a:t>
            </a: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полны</a:t>
            </a:r>
            <a:r>
              <a:rPr lang="ru-RU" sz="11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</a:t>
            </a: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 </a:t>
            </a: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конкретны</a:t>
            </a:r>
            <a:r>
              <a:rPr lang="ru-RU" sz="11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</a:t>
            </a: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ответ</a:t>
            </a:r>
            <a:r>
              <a:rPr lang="ru-RU" sz="11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 на вопросы анкеты (</a:t>
            </a: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 пределах 30 </a:t>
            </a: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минут</a:t>
            </a:r>
            <a:r>
              <a:rPr lang="ru-RU" sz="11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)</a:t>
            </a: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; 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длительная или неполная реакция указывает на </a:t>
            </a:r>
            <a:r>
              <a:rPr lang="ru-RU" sz="11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</a:t>
            </a: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2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строится на трех группах показателей, чтобы связать скорость реакции, качество исполнения и ресурсную обеспеченность в единый вывод.
Чем выше полнота ответов и ниже время реакции, тем выше готовность участника; шкала позволяет быстро выделить зоны доработки.
</a:t>
            </a:r>
            <a:endParaRPr lang="en-US" sz="1229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B0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оценки и шкала
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116</Words>
  <Application>Microsoft Office PowerPoint</Application>
  <PresentationFormat>Экран (16:9)</PresentationFormat>
  <Paragraphs>54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Пользователь Windows</cp:lastModifiedBy>
  <cp:revision>9</cp:revision>
  <dcterms:created xsi:type="dcterms:W3CDTF">2026-07-08T13:40:53Z</dcterms:created>
  <dcterms:modified xsi:type="dcterms:W3CDTF">2026-07-15T10:50:24Z</dcterms:modified>
</cp:coreProperties>
</file>