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4" d="100"/>
          <a:sy n="164" d="100"/>
        </p:scale>
        <p:origin x="-114" y="-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EE735-8D92-4936-804F-6CCE230ADB6E}" type="datetimeFigureOut">
              <a:rPr lang="ru-RU" smtClean="0"/>
              <a:t>15.07.2026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61475-DFD6-452D-B530-03FE3644F4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742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978" y="449775"/>
            <a:ext cx="4412197" cy="4429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7668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9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Петр Лансков</a:t>
            </a:r>
            <a:r>
              <a:rPr lang="en-US" sz="209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209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Методология сценарного анализа и стресс-тестирования операционной надежности</a:t>
            </a:r>
            <a:r>
              <a:rPr lang="en-US" sz="209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09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latin typeface="Arial" pitchFamily="34" charset="0"/>
                <a:ea typeface="Arial" pitchFamily="34" charset="-122"/>
                <a:cs typeface="Arial" pitchFamily="34" charset="-120"/>
              </a:rPr>
              <a:t>Смоленск, 2026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00" y="1951998"/>
            <a:ext cx="4152000" cy="151425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4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43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12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Пост‑тестирование фиксирует не только пробелы в готовности, но и качество самой процедуры тестирования.
Результаты тестирования должны завершаться конкретными сроками, </a:t>
            </a:r>
            <a:r>
              <a:rPr lang="ru-RU" sz="1123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исполнителями улучшений</a:t>
            </a:r>
            <a:r>
              <a:rPr lang="en-US" sz="1123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2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 контролем исполнения; иначе эффект от проверки не трансформируется в устойчивость.
</a:t>
            </a:r>
            <a:endParaRPr lang="en-US" sz="1123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результатов и корректирующие меры
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Благодарю за внимание
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Благодарю за внимание. Надеюсь, представленный подход поможет выстроить практичную систему сценарного анализа, стресс-тестирования и управленческого контроля готовности к инцидентам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Контакты: </a:t>
            </a:r>
            <a:r>
              <a:rPr lang="en-US" sz="1400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planskov@gmail.com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Методология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сценарного анализа и стресс-тестирования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нужна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чтобы заранее проверить устойчивость процессов к инцидентам и подтвердить готовность к непрерывной работе.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проводить тестирование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00" y="1799351"/>
            <a:ext cx="4152000" cy="181955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50" y="729594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07455" y="1906804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Цели методологии и ключевые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задачи</a:t>
            </a:r>
            <a:r>
              <a:rPr lang="ru-RU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состоят в том, чтобы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в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 рамках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реализации требований ГОСТ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57580.4—2022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связать 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тестирование</a:t>
            </a:r>
            <a:r>
              <a:rPr lang="ru-RU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операционной надежности (ТОН)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с управлением рисками и 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ресурсами</a:t>
            </a:r>
            <a:r>
              <a:rPr lang="ru-RU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организации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Модель </a:t>
            </a:r>
            <a:r>
              <a:rPr lang="ru-RU" sz="1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реализации требований </a:t>
            </a:r>
            <a:r>
              <a:rPr lang="en-US" sz="1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ТОН 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охватывает весь цикл: от подготовки сценариев до проверки людей и ресурсов, необходимых для восстановления критических процессов.</a:t>
            </a:r>
            <a:r>
              <a:rPr lang="en-US" sz="112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23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и задачи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575" y="1965004"/>
            <a:ext cx="4152000" cy="151425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1520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549049"/>
            <a:ext cx="3509100" cy="22483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endParaRPr lang="ru-RU" sz="1192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192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Регулярность </a:t>
            </a:r>
            <a:r>
              <a:rPr lang="en-US" sz="119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проверок задаёт минимальный уровень дисциплины: годовые циклы </a:t>
            </a:r>
            <a:r>
              <a:rPr lang="ru-RU" sz="1192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 и СТ </a:t>
            </a:r>
            <a:r>
              <a:rPr lang="en-US" sz="1192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дополняются </a:t>
            </a:r>
            <a:r>
              <a:rPr lang="en-US" sz="119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трехлетними комплексными тренировками и внеплановыми проверками.
Базовый цикл обеспечивает регулярную проверку готовности, а внеплановый запуск </a:t>
            </a:r>
            <a:r>
              <a:rPr lang="ru-RU" sz="1192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процедут </a:t>
            </a:r>
            <a:r>
              <a:rPr lang="en-US" sz="1192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позволяет </a:t>
            </a:r>
            <a:r>
              <a:rPr lang="en-US" sz="119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реагировать на изменения процессов, систем и угроз.
</a:t>
            </a:r>
            <a:endParaRPr lang="en-US" sz="1192" dirty="0"/>
          </a:p>
        </p:txBody>
      </p:sp>
      <p:sp>
        <p:nvSpPr>
          <p:cNvPr id="6" name="Text 2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Периодичность тестирования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00" y="1799351"/>
            <a:ext cx="4152000" cy="1819553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50" y="2500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19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Распределение ролей обеспечивает управляемость процесса: от утверждения на уровне руководства до технической реализации и улучшений.
Эффективность тестирования зависит от чёткого разделения полномочий и участия всех владельцев процесса, а не только ИТ и ИБ.
</a:t>
            </a:r>
            <a:endParaRPr lang="en-US" sz="1196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Роли и ответственность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575" y="1965004"/>
            <a:ext cx="4152000" cy="151425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375" y="-16355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1520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09100" cy="204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endParaRPr lang="ru-RU" sz="1256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метода 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тестирования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зависит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 цели проверки: обсуждение, практическое исполнение, разбор кейса или оценка устойчивости под нагрузкой.
Комбинация методов даёт более полную картину готовности: от качества решений до технической устойчивости и запасов производительности.</a:t>
            </a:r>
            <a:r>
              <a:rPr lang="en-US" sz="125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56" dirty="0"/>
          </a:p>
        </p:txBody>
      </p:sp>
      <p:sp>
        <p:nvSpPr>
          <p:cNvPr id="6" name="Text 2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тестирования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4288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15925" y="393900"/>
            <a:ext cx="8264400" cy="6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сценарного анализа и тестирования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5925" y="1096574"/>
            <a:ext cx="7715300" cy="842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endParaRPr lang="ru-RU" sz="12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endParaRPr lang="ru-RU" sz="12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endParaRPr lang="ru-RU" sz="12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Последовательность 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подготовки, проверки и закрепления результатов
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58868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3679" y="1059700"/>
            <a:ext cx="2674393" cy="36129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 сценария и </a:t>
            </a:r>
            <a:r>
              <a:rPr lang="en-US" sz="2400" b="1" dirty="0" err="1" smtClean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анкет</a:t>
            </a:r>
            <a:r>
              <a:rPr lang="ru-RU" sz="2400" b="1" dirty="0" err="1" smtClean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ирования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594828" y="1392851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888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Сценарий РЕГ-01</a:t>
            </a:r>
            <a:r>
              <a:rPr lang="en-US" sz="88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Сценарий РЕГ-01 описывает восьмичасовой сбой электропитания в основном ЦОД и проверяет способность команды быстро переключиться на резервную инфраструктуру без потери управляемости.</a:t>
            </a:r>
            <a:r>
              <a:rPr lang="en-US" sz="97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888" dirty="0"/>
          </a:p>
        </p:txBody>
      </p:sp>
      <p:sp>
        <p:nvSpPr>
          <p:cNvPr id="10" name="Text 3"/>
          <p:cNvSpPr txBox="1"/>
          <p:nvPr/>
        </p:nvSpPr>
        <p:spPr>
          <a:xfrm>
            <a:off x="3389363" y="1392926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981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Тестируемые меры</a:t>
            </a:r>
            <a:r>
              <a:rPr lang="en-US" sz="98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9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8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</a:t>
            </a:r>
            <a:r>
              <a:rPr lang="ru-RU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тестирование по сценарию входят вопросы</a:t>
            </a:r>
            <a:r>
              <a:rPr lang="en-US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взаимодействи</a:t>
            </a:r>
            <a:r>
              <a:rPr lang="ru-RU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</a:t>
            </a:r>
            <a:r>
              <a:rPr lang="en-US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8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 арендодателем, </a:t>
            </a:r>
            <a:r>
              <a:rPr lang="en-US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восстановлени</a:t>
            </a:r>
            <a:r>
              <a:rPr lang="ru-RU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</a:t>
            </a:r>
            <a:r>
              <a:rPr lang="en-US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08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сервисов, сверка результатов и своевременное информирование заинтересованных сторон по установленным </a:t>
            </a:r>
            <a:r>
              <a:rPr lang="en-US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каналам</a:t>
            </a:r>
            <a:r>
              <a:rPr lang="ru-RU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связи</a:t>
            </a:r>
            <a:r>
              <a:rPr lang="en-US" sz="108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108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981" dirty="0"/>
          </a:p>
        </p:txBody>
      </p:sp>
      <p:sp>
        <p:nvSpPr>
          <p:cNvPr id="11" name="Text 4"/>
          <p:cNvSpPr txBox="1"/>
          <p:nvPr/>
        </p:nvSpPr>
        <p:spPr>
          <a:xfrm>
            <a:off x="594828" y="3266233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Анкета участника</a:t>
            </a: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анкеты 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позволяет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фиксир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овать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первые действия, порядок активации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плана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действий в условиях ЧС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 схему оповещения руководства; важны ссылки на регламенты и ясность формулировок.
</a:t>
            </a:r>
            <a:endParaRPr lang="en-US" sz="1000" dirty="0"/>
          </a:p>
        </p:txBody>
      </p:sp>
      <p:sp>
        <p:nvSpPr>
          <p:cNvPr id="12" name="Text 5"/>
          <p:cNvSpPr txBox="1"/>
          <p:nvPr/>
        </p:nvSpPr>
        <p:spPr>
          <a:xfrm>
            <a:off x="3389363" y="3266233"/>
            <a:ext cx="23523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Критерии оценки</a:t>
            </a: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Критерий готовности —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полны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 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конкретны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ответ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ы на вопросы анкеты (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пределах 30 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минут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более длительная или неполная реакция указывает на </a:t>
            </a:r>
            <a:r>
              <a:rPr lang="ru-RU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недостаток</a:t>
            </a:r>
            <a:r>
              <a:rPr lang="en-US" sz="11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подготовки.
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22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строится на трех группах показателей, чтобы связать скорость реакции, качество исполнения и ресурсную обеспеченность в единый вывод.
Чем выше полнота ответов и ниже время реакции, тем выше готовность участника; шкала позволяет быстро выделить зоны доработки.
</a:t>
            </a:r>
            <a:endParaRPr lang="en-US" sz="1229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Критерии оценки и шкала
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116</Words>
  <Application>Microsoft Office PowerPoint</Application>
  <PresentationFormat>Экран (16:9)</PresentationFormat>
  <Paragraphs>54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 Windows</cp:lastModifiedBy>
  <cp:revision>9</cp:revision>
  <dcterms:created xsi:type="dcterms:W3CDTF">2026-07-08T13:40:53Z</dcterms:created>
  <dcterms:modified xsi:type="dcterms:W3CDTF">2026-07-15T10:50:24Z</dcterms:modified>
</cp:coreProperties>
</file>