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handoutMasterIdLst>
    <p:handoutMasterId r:id="rId18"/>
  </p:handoutMasterIdLst>
  <p:sldIdLst>
    <p:sldId id="468" r:id="rId2"/>
    <p:sldId id="473" r:id="rId3"/>
    <p:sldId id="515" r:id="rId4"/>
    <p:sldId id="516" r:id="rId5"/>
    <p:sldId id="530" r:id="rId6"/>
    <p:sldId id="525" r:id="rId7"/>
    <p:sldId id="526" r:id="rId8"/>
    <p:sldId id="527" r:id="rId9"/>
    <p:sldId id="518" r:id="rId10"/>
    <p:sldId id="529" r:id="rId11"/>
    <p:sldId id="528" r:id="rId12"/>
    <p:sldId id="531" r:id="rId13"/>
    <p:sldId id="519" r:id="rId14"/>
    <p:sldId id="521" r:id="rId15"/>
    <p:sldId id="532" r:id="rId16"/>
  </p:sldIdLst>
  <p:sldSz cx="9144000" cy="5143500" type="screen16x9"/>
  <p:notesSz cx="6718300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A4D45A-10A3-491A-84CF-3D8581AC37EE}">
          <p14:sldIdLst>
            <p14:sldId id="468"/>
            <p14:sldId id="473"/>
            <p14:sldId id="515"/>
            <p14:sldId id="516"/>
            <p14:sldId id="530"/>
            <p14:sldId id="525"/>
            <p14:sldId id="526"/>
            <p14:sldId id="527"/>
            <p14:sldId id="518"/>
            <p14:sldId id="529"/>
            <p14:sldId id="528"/>
            <p14:sldId id="531"/>
            <p14:sldId id="519"/>
            <p14:sldId id="521"/>
            <p14:sldId id="532"/>
          </p14:sldIdLst>
        </p14:section>
        <p14:section name="Раздел без заголовка" id="{F73EFE3D-E095-4D9A-AF7C-EA9B1565950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im Kuznetsov" initials="M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9"/>
    <a:srgbClr val="FF3300"/>
    <a:srgbClr val="E9EDF4"/>
    <a:srgbClr val="FFFF66"/>
    <a:srgbClr val="000066"/>
    <a:srgbClr val="00FF00"/>
    <a:srgbClr val="660033"/>
    <a:srgbClr val="FF99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6433" autoAdjust="0"/>
  </p:normalViewPr>
  <p:slideViewPr>
    <p:cSldViewPr>
      <p:cViewPr>
        <p:scale>
          <a:sx n="155" d="100"/>
          <a:sy n="155" d="100"/>
        </p:scale>
        <p:origin x="-402" y="-3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9605B-6BDE-4545-9F8E-73E017A2C5C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405E80-509D-473C-B925-61D3FB1DE039}">
      <dgm:prSet phldrT="[Текст]" custT="1"/>
      <dgm:spPr/>
      <dgm:t>
        <a:bodyPr lIns="10800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Calibri" panose="020F0502020204030204" pitchFamily="34" charset="0"/>
            </a:rPr>
            <a:t>Реестродержатель не является таковым для АО, о котором передаются сведения (согласно ЕГРЮЛ)</a:t>
          </a:r>
        </a:p>
      </dgm:t>
    </dgm:pt>
    <dgm:pt modelId="{E6E882C1-13C4-4C80-8CE9-FD6A767A6E0A}" type="parTrans" cxnId="{76B35CE7-83C6-497B-946B-4E07B0DE2A8B}">
      <dgm:prSet/>
      <dgm:spPr/>
      <dgm:t>
        <a:bodyPr/>
        <a:lstStyle/>
        <a:p>
          <a:endParaRPr lang="ru-RU"/>
        </a:p>
      </dgm:t>
    </dgm:pt>
    <dgm:pt modelId="{102F4C4C-36AE-4E84-A991-E6E46C1F7FED}" type="sibTrans" cxnId="{76B35CE7-83C6-497B-946B-4E07B0DE2A8B}">
      <dgm:prSet/>
      <dgm:spPr/>
      <dgm:t>
        <a:bodyPr/>
        <a:lstStyle/>
        <a:p>
          <a:endParaRPr lang="ru-RU"/>
        </a:p>
      </dgm:t>
    </dgm:pt>
    <dgm:pt modelId="{3C35A9B3-2518-4434-A87D-3E5CF2CD42F8}">
      <dgm:prSet phldrT="[Текст]" custT="1"/>
      <dgm:spPr/>
      <dgm:t>
        <a:bodyPr lIns="288000" tIns="0" rIns="0" bIns="0"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ru-RU" sz="2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Неактуальные данные в ЕГРЮЛ о реестродержателе акционерного общества</a:t>
          </a:r>
        </a:p>
      </dgm:t>
    </dgm:pt>
    <dgm:pt modelId="{3EC5ABF4-5506-4CE6-8107-95D4E1B43021}" type="parTrans" cxnId="{A8751FD9-FF9F-4C60-BBFB-B689496E75B2}">
      <dgm:prSet/>
      <dgm:spPr/>
      <dgm:t>
        <a:bodyPr/>
        <a:lstStyle/>
        <a:p>
          <a:endParaRPr lang="ru-RU"/>
        </a:p>
      </dgm:t>
    </dgm:pt>
    <dgm:pt modelId="{797E0F26-46B7-417D-A86E-469AC98B1920}" type="sibTrans" cxnId="{A8751FD9-FF9F-4C60-BBFB-B689496E75B2}">
      <dgm:prSet/>
      <dgm:spPr/>
      <dgm:t>
        <a:bodyPr/>
        <a:lstStyle/>
        <a:p>
          <a:endParaRPr lang="ru-RU"/>
        </a:p>
      </dgm:t>
    </dgm:pt>
    <dgm:pt modelId="{81901D90-057D-40C2-8F34-7938232A2D28}">
      <dgm:prSet phldrT="[Текст]" custT="1"/>
      <dgm:spPr/>
      <dgm:t>
        <a:bodyPr lIns="288000" tIns="0" r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+mn-cs"/>
            </a:rPr>
            <a:t>Акционерное общество, о котором передаются сведения прекратило деятельность</a:t>
          </a:r>
        </a:p>
      </dgm:t>
    </dgm:pt>
    <dgm:pt modelId="{7A495CD1-A50B-4C83-B23C-250B813A4BC8}" type="parTrans" cxnId="{02EE4EEE-E033-4397-99EA-56FE89CF720A}">
      <dgm:prSet/>
      <dgm:spPr/>
      <dgm:t>
        <a:bodyPr/>
        <a:lstStyle/>
        <a:p>
          <a:endParaRPr lang="ru-RU"/>
        </a:p>
      </dgm:t>
    </dgm:pt>
    <dgm:pt modelId="{3C235803-9303-4C01-999A-F7AF52B66F0B}" type="sibTrans" cxnId="{02EE4EEE-E033-4397-99EA-56FE89CF720A}">
      <dgm:prSet/>
      <dgm:spPr/>
      <dgm:t>
        <a:bodyPr/>
        <a:lstStyle/>
        <a:p>
          <a:endParaRPr lang="ru-RU"/>
        </a:p>
      </dgm:t>
    </dgm:pt>
    <dgm:pt modelId="{A203B213-927B-4EF5-B17F-8188F4058CA9}" type="pres">
      <dgm:prSet presAssocID="{BF89605B-6BDE-4545-9F8E-73E017A2C5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470D50-F70F-4637-9719-E33575AA51D9}" type="pres">
      <dgm:prSet presAssocID="{BF89605B-6BDE-4545-9F8E-73E017A2C5CB}" presName="Name1" presStyleCnt="0"/>
      <dgm:spPr/>
    </dgm:pt>
    <dgm:pt modelId="{050EFFBE-EE86-4545-BBDD-351B2E59BA73}" type="pres">
      <dgm:prSet presAssocID="{BF89605B-6BDE-4545-9F8E-73E017A2C5CB}" presName="cycle" presStyleCnt="0"/>
      <dgm:spPr/>
    </dgm:pt>
    <dgm:pt modelId="{F79B9F3D-0C49-4B34-8B00-3D6C8E9D3AB1}" type="pres">
      <dgm:prSet presAssocID="{BF89605B-6BDE-4545-9F8E-73E017A2C5CB}" presName="srcNode" presStyleLbl="node1" presStyleIdx="0" presStyleCnt="3"/>
      <dgm:spPr/>
    </dgm:pt>
    <dgm:pt modelId="{DD9324DE-7B3E-489B-AC9B-A6D573EDD3C9}" type="pres">
      <dgm:prSet presAssocID="{BF89605B-6BDE-4545-9F8E-73E017A2C5CB}" presName="conn" presStyleLbl="parChTrans1D2" presStyleIdx="0" presStyleCnt="1" custLinFactNeighborX="-30819" custLinFactNeighborY="605"/>
      <dgm:spPr/>
      <dgm:t>
        <a:bodyPr/>
        <a:lstStyle/>
        <a:p>
          <a:endParaRPr lang="ru-RU"/>
        </a:p>
      </dgm:t>
    </dgm:pt>
    <dgm:pt modelId="{9DBED2F8-F064-4EEE-B564-03489C4A863E}" type="pres">
      <dgm:prSet presAssocID="{BF89605B-6BDE-4545-9F8E-73E017A2C5CB}" presName="extraNode" presStyleLbl="node1" presStyleIdx="0" presStyleCnt="3"/>
      <dgm:spPr/>
    </dgm:pt>
    <dgm:pt modelId="{C536E335-4EBF-4F55-B3C6-08CEBB884637}" type="pres">
      <dgm:prSet presAssocID="{BF89605B-6BDE-4545-9F8E-73E017A2C5CB}" presName="dstNode" presStyleLbl="node1" presStyleIdx="0" presStyleCnt="3"/>
      <dgm:spPr/>
    </dgm:pt>
    <dgm:pt modelId="{08AC8E5C-D2EB-4192-AAB9-B0C303C64148}" type="pres">
      <dgm:prSet presAssocID="{E1405E80-509D-473C-B925-61D3FB1DE039}" presName="text_1" presStyleLbl="node1" presStyleIdx="0" presStyleCnt="3" custScaleX="97355" custScaleY="154503" custLinFactNeighborX="2025" custLinFactNeighborY="-22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9AB8D-4E92-43D7-8540-717287A7E9C9}" type="pres">
      <dgm:prSet presAssocID="{E1405E80-509D-473C-B925-61D3FB1DE039}" presName="accent_1" presStyleCnt="0"/>
      <dgm:spPr/>
    </dgm:pt>
    <dgm:pt modelId="{D8552B28-618B-42AE-9FA4-75BB898F5D7F}" type="pres">
      <dgm:prSet presAssocID="{E1405E80-509D-473C-B925-61D3FB1DE039}" presName="accentRepeatNode" presStyleLbl="solidFgAcc1" presStyleIdx="0" presStyleCnt="3" custScaleX="71847" custScaleY="74305" custLinFactNeighborX="-1177" custLinFactNeighborY="-20337"/>
      <dgm:spPr/>
    </dgm:pt>
    <dgm:pt modelId="{3C0A823A-B269-4E57-902D-1E0295231080}" type="pres">
      <dgm:prSet presAssocID="{3C35A9B3-2518-4434-A87D-3E5CF2CD42F8}" presName="text_2" presStyleLbl="node1" presStyleIdx="1" presStyleCnt="3" custScaleX="99266" custScaleY="173559" custLinFactNeighborX="775" custLinFactNeighborY="-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B3649-C142-4C1F-A400-55550BAC608C}" type="pres">
      <dgm:prSet presAssocID="{3C35A9B3-2518-4434-A87D-3E5CF2CD42F8}" presName="accent_2" presStyleCnt="0"/>
      <dgm:spPr/>
    </dgm:pt>
    <dgm:pt modelId="{184CCD46-6DB0-4109-B37E-7B37A0FD1FF1}" type="pres">
      <dgm:prSet presAssocID="{3C35A9B3-2518-4434-A87D-3E5CF2CD42F8}" presName="accentRepeatNode" presStyleLbl="solidFgAcc1" presStyleIdx="1" presStyleCnt="3" custScaleX="77506" custScaleY="68613" custLinFactNeighborX="-9785" custLinFactNeighborY="-15305"/>
      <dgm:spPr/>
    </dgm:pt>
    <dgm:pt modelId="{481CD271-DAE8-414D-8FBD-DC45440F80FD}" type="pres">
      <dgm:prSet presAssocID="{81901D90-057D-40C2-8F34-7938232A2D28}" presName="text_3" presStyleLbl="node1" presStyleIdx="2" presStyleCnt="3" custScaleY="157733" custLinFactNeighborX="2300" custLinFactNeighborY="2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8F82A-9165-4C9B-B52E-385A4151C362}" type="pres">
      <dgm:prSet presAssocID="{81901D90-057D-40C2-8F34-7938232A2D28}" presName="accent_3" presStyleCnt="0"/>
      <dgm:spPr/>
    </dgm:pt>
    <dgm:pt modelId="{A3A481FE-CB77-4E0E-A958-57F0432B24AE}" type="pres">
      <dgm:prSet presAssocID="{81901D90-057D-40C2-8F34-7938232A2D28}" presName="accentRepeatNode" presStyleLbl="solidFgAcc1" presStyleIdx="2" presStyleCnt="3" custScaleX="68928" custScaleY="72357" custLinFactNeighborX="-1053" custLinFactNeighborY="-3200"/>
      <dgm:spPr/>
    </dgm:pt>
  </dgm:ptLst>
  <dgm:cxnLst>
    <dgm:cxn modelId="{A8751FD9-FF9F-4C60-BBFB-B689496E75B2}" srcId="{BF89605B-6BDE-4545-9F8E-73E017A2C5CB}" destId="{3C35A9B3-2518-4434-A87D-3E5CF2CD42F8}" srcOrd="1" destOrd="0" parTransId="{3EC5ABF4-5506-4CE6-8107-95D4E1B43021}" sibTransId="{797E0F26-46B7-417D-A86E-469AC98B1920}"/>
    <dgm:cxn modelId="{CA6727B5-2674-4BD7-91D0-0D459F2146A5}" type="presOf" srcId="{81901D90-057D-40C2-8F34-7938232A2D28}" destId="{481CD271-DAE8-414D-8FBD-DC45440F80FD}" srcOrd="0" destOrd="0" presId="urn:microsoft.com/office/officeart/2008/layout/VerticalCurvedList"/>
    <dgm:cxn modelId="{89D3EE3B-14C5-40AB-9AA1-26F8E4118A6F}" type="presOf" srcId="{3C35A9B3-2518-4434-A87D-3E5CF2CD42F8}" destId="{3C0A823A-B269-4E57-902D-1E0295231080}" srcOrd="0" destOrd="0" presId="urn:microsoft.com/office/officeart/2008/layout/VerticalCurvedList"/>
    <dgm:cxn modelId="{B27CCAE9-10F3-45DD-AB73-1F5BAAB27A0A}" type="presOf" srcId="{102F4C4C-36AE-4E84-A991-E6E46C1F7FED}" destId="{DD9324DE-7B3E-489B-AC9B-A6D573EDD3C9}" srcOrd="0" destOrd="0" presId="urn:microsoft.com/office/officeart/2008/layout/VerticalCurvedList"/>
    <dgm:cxn modelId="{A687266E-218D-4F1E-8716-3DD614CBE7D5}" type="presOf" srcId="{E1405E80-509D-473C-B925-61D3FB1DE039}" destId="{08AC8E5C-D2EB-4192-AAB9-B0C303C64148}" srcOrd="0" destOrd="0" presId="urn:microsoft.com/office/officeart/2008/layout/VerticalCurvedList"/>
    <dgm:cxn modelId="{6A0B75F8-9D2D-49E4-AC0C-5775ED4E1CF4}" type="presOf" srcId="{BF89605B-6BDE-4545-9F8E-73E017A2C5CB}" destId="{A203B213-927B-4EF5-B17F-8188F4058CA9}" srcOrd="0" destOrd="0" presId="urn:microsoft.com/office/officeart/2008/layout/VerticalCurvedList"/>
    <dgm:cxn modelId="{02EE4EEE-E033-4397-99EA-56FE89CF720A}" srcId="{BF89605B-6BDE-4545-9F8E-73E017A2C5CB}" destId="{81901D90-057D-40C2-8F34-7938232A2D28}" srcOrd="2" destOrd="0" parTransId="{7A495CD1-A50B-4C83-B23C-250B813A4BC8}" sibTransId="{3C235803-9303-4C01-999A-F7AF52B66F0B}"/>
    <dgm:cxn modelId="{76B35CE7-83C6-497B-946B-4E07B0DE2A8B}" srcId="{BF89605B-6BDE-4545-9F8E-73E017A2C5CB}" destId="{E1405E80-509D-473C-B925-61D3FB1DE039}" srcOrd="0" destOrd="0" parTransId="{E6E882C1-13C4-4C80-8CE9-FD6A767A6E0A}" sibTransId="{102F4C4C-36AE-4E84-A991-E6E46C1F7FED}"/>
    <dgm:cxn modelId="{9021D290-4A98-4293-9AC6-320242FC5CFF}" type="presParOf" srcId="{A203B213-927B-4EF5-B17F-8188F4058CA9}" destId="{C7470D50-F70F-4637-9719-E33575AA51D9}" srcOrd="0" destOrd="0" presId="urn:microsoft.com/office/officeart/2008/layout/VerticalCurvedList"/>
    <dgm:cxn modelId="{7E363AA5-035F-4E6C-897E-96BA18496E0E}" type="presParOf" srcId="{C7470D50-F70F-4637-9719-E33575AA51D9}" destId="{050EFFBE-EE86-4545-BBDD-351B2E59BA73}" srcOrd="0" destOrd="0" presId="urn:microsoft.com/office/officeart/2008/layout/VerticalCurvedList"/>
    <dgm:cxn modelId="{EEC4C9D6-0DCC-4BF8-96E0-BF6F8C75D589}" type="presParOf" srcId="{050EFFBE-EE86-4545-BBDD-351B2E59BA73}" destId="{F79B9F3D-0C49-4B34-8B00-3D6C8E9D3AB1}" srcOrd="0" destOrd="0" presId="urn:microsoft.com/office/officeart/2008/layout/VerticalCurvedList"/>
    <dgm:cxn modelId="{807ACA04-11D0-4767-BC20-A9DD59C86C39}" type="presParOf" srcId="{050EFFBE-EE86-4545-BBDD-351B2E59BA73}" destId="{DD9324DE-7B3E-489B-AC9B-A6D573EDD3C9}" srcOrd="1" destOrd="0" presId="urn:microsoft.com/office/officeart/2008/layout/VerticalCurvedList"/>
    <dgm:cxn modelId="{52242D0E-65C1-4C04-8D5E-F47F1C0DA88A}" type="presParOf" srcId="{050EFFBE-EE86-4545-BBDD-351B2E59BA73}" destId="{9DBED2F8-F064-4EEE-B564-03489C4A863E}" srcOrd="2" destOrd="0" presId="urn:microsoft.com/office/officeart/2008/layout/VerticalCurvedList"/>
    <dgm:cxn modelId="{672AA1FA-2FCC-4735-8A35-36EB2FCB91E4}" type="presParOf" srcId="{050EFFBE-EE86-4545-BBDD-351B2E59BA73}" destId="{C536E335-4EBF-4F55-B3C6-08CEBB884637}" srcOrd="3" destOrd="0" presId="urn:microsoft.com/office/officeart/2008/layout/VerticalCurvedList"/>
    <dgm:cxn modelId="{70C9228C-47BE-4700-BA67-FBC3D17110BB}" type="presParOf" srcId="{C7470D50-F70F-4637-9719-E33575AA51D9}" destId="{08AC8E5C-D2EB-4192-AAB9-B0C303C64148}" srcOrd="1" destOrd="0" presId="urn:microsoft.com/office/officeart/2008/layout/VerticalCurvedList"/>
    <dgm:cxn modelId="{A25A512C-C466-4083-B3E2-606BEC2582A5}" type="presParOf" srcId="{C7470D50-F70F-4637-9719-E33575AA51D9}" destId="{0659AB8D-4E92-43D7-8540-717287A7E9C9}" srcOrd="2" destOrd="0" presId="urn:microsoft.com/office/officeart/2008/layout/VerticalCurvedList"/>
    <dgm:cxn modelId="{E0F63302-06A4-4A64-B801-C31B4C3BD951}" type="presParOf" srcId="{0659AB8D-4E92-43D7-8540-717287A7E9C9}" destId="{D8552B28-618B-42AE-9FA4-75BB898F5D7F}" srcOrd="0" destOrd="0" presId="urn:microsoft.com/office/officeart/2008/layout/VerticalCurvedList"/>
    <dgm:cxn modelId="{C71B8F6C-E4D8-4249-AC0F-918F1AC2247C}" type="presParOf" srcId="{C7470D50-F70F-4637-9719-E33575AA51D9}" destId="{3C0A823A-B269-4E57-902D-1E0295231080}" srcOrd="3" destOrd="0" presId="urn:microsoft.com/office/officeart/2008/layout/VerticalCurvedList"/>
    <dgm:cxn modelId="{C1080E42-D483-4C01-84B2-8593289F9EB9}" type="presParOf" srcId="{C7470D50-F70F-4637-9719-E33575AA51D9}" destId="{CABB3649-C142-4C1F-A400-55550BAC608C}" srcOrd="4" destOrd="0" presId="urn:microsoft.com/office/officeart/2008/layout/VerticalCurvedList"/>
    <dgm:cxn modelId="{B84DC8DF-EC6B-4563-B20C-496FB8E5336F}" type="presParOf" srcId="{CABB3649-C142-4C1F-A400-55550BAC608C}" destId="{184CCD46-6DB0-4109-B37E-7B37A0FD1FF1}" srcOrd="0" destOrd="0" presId="urn:microsoft.com/office/officeart/2008/layout/VerticalCurvedList"/>
    <dgm:cxn modelId="{A65B850A-9EAD-4864-8B3C-AA4850F7B0EF}" type="presParOf" srcId="{C7470D50-F70F-4637-9719-E33575AA51D9}" destId="{481CD271-DAE8-414D-8FBD-DC45440F80FD}" srcOrd="5" destOrd="0" presId="urn:microsoft.com/office/officeart/2008/layout/VerticalCurvedList"/>
    <dgm:cxn modelId="{0DBDE96E-F444-44B8-ADC3-C18F509452A7}" type="presParOf" srcId="{C7470D50-F70F-4637-9719-E33575AA51D9}" destId="{BAF8F82A-9165-4C9B-B52E-385A4151C362}" srcOrd="6" destOrd="0" presId="urn:microsoft.com/office/officeart/2008/layout/VerticalCurvedList"/>
    <dgm:cxn modelId="{B0E9EDBC-726C-42A5-8A3D-56D3C491FDB2}" type="presParOf" srcId="{BAF8F82A-9165-4C9B-B52E-385A4151C362}" destId="{A3A481FE-CB77-4E0E-A958-57F0432B24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337" y="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0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337" y="937260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45F8E-B3E8-4ECC-B31C-DF8D3D9EE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36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7" y="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8" y="4687889"/>
            <a:ext cx="537336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60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7" y="9372601"/>
            <a:ext cx="291137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4CE337-707E-4369-9E54-BD2D88EB5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1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" y="739775"/>
            <a:ext cx="6578600" cy="3700463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2B547A0-955F-4119-8B2E-8A7B36698806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/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/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64"/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8080197-BE2C-49ED-8928-12752D006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42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C15A029-EBFB-410F-A061-5DC0469CB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38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D69BB25-88E3-4AE7-A7D9-B9D31FBFC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40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5926139" y="3845718"/>
            <a:ext cx="923925" cy="282179"/>
          </a:xfrm>
          <a:prstGeom prst="rect">
            <a:avLst/>
          </a:prstGeom>
          <a:noFill/>
        </p:spPr>
        <p:txBody>
          <a:bodyPr/>
          <a:lstStyle/>
          <a:p>
            <a:pPr defTabSz="8919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96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08146" indent="2715">
              <a:defRPr>
                <a:latin typeface="+mj-lt"/>
              </a:defRPr>
            </a:lvl2pPr>
            <a:lvl3pPr marL="537559" indent="-222625">
              <a:tabLst/>
              <a:defRPr>
                <a:latin typeface="+mj-lt"/>
              </a:defRPr>
            </a:lvl3pPr>
            <a:lvl4pPr marL="0" indent="308146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FEC32B-B011-416C-89BE-AFC2D771C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12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310861" indent="0">
              <a:buFontTx/>
              <a:buNone/>
              <a:defRPr b="1">
                <a:latin typeface="+mj-lt"/>
              </a:defRPr>
            </a:lvl1pPr>
            <a:lvl2pPr marL="310861" indent="0">
              <a:defRPr>
                <a:latin typeface="+mj-lt"/>
              </a:defRPr>
            </a:lvl2pPr>
            <a:lvl3pPr marL="537559" indent="-222625">
              <a:defRPr>
                <a:latin typeface="+mj-lt"/>
              </a:defRPr>
            </a:lvl3pPr>
            <a:lvl4pPr marL="0" indent="308146">
              <a:defRPr>
                <a:latin typeface="+mj-lt"/>
              </a:defRPr>
            </a:lvl4pPr>
            <a:lvl5pPr marL="122715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0E6F930-E701-40DF-9E6D-0857C80A9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79"/>
            <a:ext cx="7320689" cy="1518473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959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91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8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83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7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575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17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766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3F1E90-6F52-43E4-833B-AA4561849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0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4"/>
            <a:ext cx="3644897" cy="3521848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88821A-E8E3-4D1A-9042-8E9ACD43B2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28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B2C34E-6A22-4834-B4E7-BAD4F21B11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ECB333-C858-41F3-9CF9-B24115B08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6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4122"/>
            <a:ext cx="566738" cy="490538"/>
          </a:xfrm>
        </p:spPr>
        <p:txBody>
          <a:bodyPr/>
          <a:lstStyle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309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54A2589-4948-42CB-98C2-64490B1E6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6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B611D61-E3BB-47A1-95E7-3108377B1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9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7903"/>
            <a:ext cx="7343775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891917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891917" eaLnBrk="1" fontAlgn="auto" hangingPunct="1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1" y="4531519"/>
            <a:ext cx="619125" cy="473869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891917" eaLnBrk="1" fontAlgn="auto" hangingPunct="1">
              <a:lnSpc>
                <a:spcPts val="2052"/>
              </a:lnSpc>
              <a:spcBef>
                <a:spcPts val="0"/>
              </a:spcBef>
              <a:spcAft>
                <a:spcPts val="0"/>
              </a:spcAft>
              <a:defRPr sz="2309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182FA3A5-0BFE-46BC-B804-606786787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</p:sldLayoutIdLst>
  <p:hf hdr="0" ftr="0" dt="0"/>
  <p:txStyles>
    <p:titleStyle>
      <a:lvl1pPr algn="l" defTabSz="890588" rtl="0" eaLnBrk="0" fontAlgn="base" hangingPunct="0">
        <a:lnSpc>
          <a:spcPts val="4450"/>
        </a:lnSpc>
        <a:spcBef>
          <a:spcPct val="0"/>
        </a:spcBef>
        <a:spcAft>
          <a:spcPct val="0"/>
        </a:spcAft>
        <a:defRPr sz="35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90588" rtl="0" eaLnBrk="0" fontAlgn="base" hangingPunct="0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2pPr>
      <a:lvl3pPr algn="l" defTabSz="890588" rtl="0" eaLnBrk="0" fontAlgn="base" hangingPunct="0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3pPr>
      <a:lvl4pPr algn="l" defTabSz="890588" rtl="0" eaLnBrk="0" fontAlgn="base" hangingPunct="0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4pPr>
      <a:lvl5pPr algn="l" defTabSz="890588" rtl="0" eaLnBrk="0" fontAlgn="base" hangingPunct="0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5pPr>
      <a:lvl6pPr marL="457200" algn="l" defTabSz="890588" rtl="0" fontAlgn="base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6pPr>
      <a:lvl7pPr marL="914400" algn="l" defTabSz="890588" rtl="0" fontAlgn="base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7pPr>
      <a:lvl8pPr marL="1371600" algn="l" defTabSz="890588" rtl="0" fontAlgn="base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8pPr>
      <a:lvl9pPr marL="1828800" algn="l" defTabSz="890588" rtl="0" fontAlgn="base">
        <a:lnSpc>
          <a:spcPts val="4450"/>
        </a:lnSpc>
        <a:spcBef>
          <a:spcPct val="0"/>
        </a:spcBef>
        <a:spcAft>
          <a:spcPct val="0"/>
        </a:spcAft>
        <a:defRPr sz="3500" b="1">
          <a:solidFill>
            <a:srgbClr val="005AA9"/>
          </a:solidFill>
          <a:latin typeface="Calibri" panose="020F0502020204030204" pitchFamily="34" charset="0"/>
        </a:defRPr>
      </a:lvl9pPr>
    </p:titleStyle>
    <p:bodyStyle>
      <a:lvl1pPr marL="309563" algn="l" defTabSz="890588" rtl="0" eaLnBrk="0" fontAlgn="base" hangingPunct="0">
        <a:spcBef>
          <a:spcPct val="20000"/>
        </a:spcBef>
        <a:spcAft>
          <a:spcPct val="0"/>
        </a:spcAft>
        <a:buFont typeface="+mj-lt"/>
        <a:defRPr sz="3000" kern="1200">
          <a:solidFill>
            <a:srgbClr val="005AA9"/>
          </a:solidFill>
          <a:latin typeface="+mj-lt"/>
          <a:ea typeface="+mn-ea"/>
          <a:cs typeface="+mn-cs"/>
        </a:defRPr>
      </a:lvl1pPr>
      <a:lvl2pPr marL="309563" algn="l" defTabSz="890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608013" indent="-222250" algn="l" defTabSz="890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07975" algn="just" defTabSz="890588" rtl="0" eaLnBrk="0" fontAlgn="base" hangingPunct="0">
        <a:lnSpc>
          <a:spcPts val="1538"/>
        </a:lnSpc>
        <a:spcBef>
          <a:spcPts val="338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227138" algn="l" defTabSz="890588" rtl="0" eaLnBrk="0" fontAlgn="base" hangingPunct="0">
        <a:lnSpc>
          <a:spcPts val="1538"/>
        </a:lnSpc>
        <a:spcBef>
          <a:spcPts val="338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452772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1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689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90648" indent="-222979" algn="l" defTabSz="891917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95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917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876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834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793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752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710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669" algn="l" defTabSz="891917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79512" y="1563638"/>
            <a:ext cx="8882063" cy="1549003"/>
          </a:xfrm>
        </p:spPr>
        <p:txBody>
          <a:bodyPr rtlCol="0">
            <a:noAutofit/>
          </a:bodyPr>
          <a:lstStyle/>
          <a:p>
            <a:pPr algn="ctr"/>
            <a:r>
              <a:rPr lang="ru-RU" sz="3600" b="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Передача реестродержателями сведений об акционерных обществах  в ФНС России 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Arial" charset="0"/>
              </a:rPr>
            </a:b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505" y="4183335"/>
            <a:ext cx="8882063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4874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Москва</a:t>
            </a:r>
            <a:endParaRPr lang="en-US" sz="1800" b="0" dirty="0">
              <a:solidFill>
                <a:srgbClr val="104E72"/>
              </a:solidFill>
              <a:latin typeface="Arial Narrow" pitchFamily="34" charset="0"/>
              <a:ea typeface="+mn-ea"/>
              <a:cs typeface="Aharoni" pitchFamily="2" charset="-79"/>
            </a:endParaRPr>
          </a:p>
          <a:p>
            <a:pPr algn="ctr">
              <a:lnSpc>
                <a:spcPct val="100000"/>
              </a:lnSpc>
            </a:pPr>
            <a:r>
              <a:rPr lang="ru-RU" sz="1800" b="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07 июня 2017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41288"/>
            <a:ext cx="1368152" cy="1403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22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использовать сервис?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4" y="843558"/>
            <a:ext cx="7780736" cy="4220032"/>
          </a:xfrm>
          <a:prstGeom prst="rect">
            <a:avLst/>
          </a:prstGeom>
        </p:spPr>
      </p:pic>
      <p:sp>
        <p:nvSpPr>
          <p:cNvPr id="12" name="Скругленный прямоугольник 4"/>
          <p:cNvSpPr/>
          <p:nvPr/>
        </p:nvSpPr>
        <p:spPr>
          <a:xfrm>
            <a:off x="785813" y="1131590"/>
            <a:ext cx="6378475" cy="9475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6179317" y="4536675"/>
            <a:ext cx="2175832" cy="4738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использовать сервис?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" y="685399"/>
            <a:ext cx="7609301" cy="4241887"/>
          </a:xfrm>
          <a:prstGeom prst="rect">
            <a:avLst/>
          </a:prstGeom>
        </p:spPr>
      </p:pic>
      <p:sp>
        <p:nvSpPr>
          <p:cNvPr id="12" name="Скругленный прямоугольник 4"/>
          <p:cNvSpPr/>
          <p:nvPr/>
        </p:nvSpPr>
        <p:spPr>
          <a:xfrm>
            <a:off x="880776" y="1109385"/>
            <a:ext cx="7436033" cy="803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866922" y="2197521"/>
            <a:ext cx="7436032" cy="8782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03648" y="3434954"/>
            <a:ext cx="6480720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При многократной передаче перечней АО системой будет использован последний направленный перечень</a:t>
            </a: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403648" y="3360232"/>
            <a:ext cx="6480720" cy="8782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использовать сервис?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1" y="794052"/>
            <a:ext cx="7877300" cy="2374101"/>
          </a:xfrm>
          <a:prstGeom prst="rect">
            <a:avLst/>
          </a:prstGeom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" y="3381833"/>
            <a:ext cx="7976068" cy="991295"/>
          </a:xfrm>
          <a:prstGeom prst="rect">
            <a:avLst/>
          </a:prstGeom>
        </p:spPr>
      </p:pic>
      <p:sp>
        <p:nvSpPr>
          <p:cNvPr id="17" name="Скругленный прямоугольник 4"/>
          <p:cNvSpPr/>
          <p:nvPr/>
        </p:nvSpPr>
        <p:spPr>
          <a:xfrm>
            <a:off x="522886" y="3403236"/>
            <a:ext cx="7894164" cy="8782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5033279" y="701977"/>
            <a:ext cx="1194905" cy="5182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Типичные случаи отказа в приеме перечня?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42604618"/>
              </p:ext>
            </p:extLst>
          </p:nvPr>
        </p:nvGraphicFramePr>
        <p:xfrm>
          <a:off x="596374" y="865914"/>
          <a:ext cx="7605410" cy="41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38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91777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Не все компании о которых переданы сведения включаться в реестр МСП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Shape 11"/>
          <p:cNvSpPr/>
          <p:nvPr/>
        </p:nvSpPr>
        <p:spPr>
          <a:xfrm>
            <a:off x="2585940" y="1334457"/>
            <a:ext cx="3347436" cy="1554861"/>
          </a:xfrm>
          <a:prstGeom prst="funn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3" name="Стрелка вниз 12"/>
          <p:cNvSpPr/>
          <p:nvPr/>
        </p:nvSpPr>
        <p:spPr>
          <a:xfrm>
            <a:off x="3419872" y="3057169"/>
            <a:ext cx="1800199" cy="656819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Блок-схема: магнитный диск 13"/>
          <p:cNvSpPr/>
          <p:nvPr/>
        </p:nvSpPr>
        <p:spPr>
          <a:xfrm>
            <a:off x="1599589" y="3770190"/>
            <a:ext cx="5832648" cy="1222570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Реестр МСП</a:t>
            </a: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599589" y="1287170"/>
            <a:ext cx="2056555" cy="7342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0958909" flipV="1">
            <a:off x="5093539" y="1251667"/>
            <a:ext cx="2099144" cy="8052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757260" y="2136786"/>
            <a:ext cx="1684657" cy="675862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Доход </a:t>
            </a: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6300192" y="2139702"/>
            <a:ext cx="1684657" cy="792403"/>
          </a:xfrm>
          <a:prstGeom prst="flowChartMagneticDisk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Численность работников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903104" y="2312332"/>
            <a:ext cx="1418709" cy="1239545"/>
            <a:chOff x="96847" y="754717"/>
            <a:chExt cx="1418709" cy="1239545"/>
          </a:xfrm>
        </p:grpSpPr>
        <p:sp>
          <p:nvSpPr>
            <p:cNvPr id="26" name="Shape 25"/>
            <p:cNvSpPr/>
            <p:nvPr/>
          </p:nvSpPr>
          <p:spPr>
            <a:xfrm>
              <a:off x="96847" y="754717"/>
              <a:ext cx="1418709" cy="123954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hape 4"/>
            <p:cNvSpPr/>
            <p:nvPr/>
          </p:nvSpPr>
          <p:spPr>
            <a:xfrm>
              <a:off x="355249" y="1070272"/>
              <a:ext cx="901904" cy="611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/>
                <a:t>1 августа 2017</a:t>
              </a:r>
              <a:endParaRPr lang="ru-RU" sz="1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9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827088" y="1824904"/>
            <a:ext cx="7632700" cy="8725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74" dirty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r>
              <a:rPr lang="en-US" sz="4874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4874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Критерии для формирования перечня АО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816" y="1390945"/>
            <a:ext cx="4243751" cy="37069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НЕ БОЛЕЕ 25% суммарного владения: Российская Федерация, субъекты Российской Федерации, муниципальные образования, общественные и религиозные организации (объединения), благотворительные и иные фонды (за исключением инвестиционных фондов)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9111" y="1409928"/>
            <a:ext cx="3921780" cy="36879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НЕ БОЛЕЕ 49 % суммарного владения: иностранные юридические лица и (или) юридические лица, не являющиеся субъектами малого и среднего предпринимательства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21600000">
            <a:off x="2426115" y="790811"/>
            <a:ext cx="3635271" cy="504056"/>
          </a:xfrm>
          <a:prstGeom prst="roundRect">
            <a:avLst>
              <a:gd name="adj" fmla="val 2548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АКЦИОНЕРЫ 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</p:cNvCxnSpPr>
          <p:nvPr/>
        </p:nvCxnSpPr>
        <p:spPr>
          <a:xfrm flipH="1">
            <a:off x="1835696" y="1042839"/>
            <a:ext cx="59041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35696" y="1042839"/>
            <a:ext cx="0" cy="36466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7" idx="3"/>
          </p:cNvCxnSpPr>
          <p:nvPr/>
        </p:nvCxnSpPr>
        <p:spPr>
          <a:xfrm>
            <a:off x="6061386" y="1042839"/>
            <a:ext cx="67085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732240" y="1042839"/>
            <a:ext cx="0" cy="36466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0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Сроки передачи информации в ФНС России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5209" y="3579862"/>
            <a:ext cx="7849121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75920" y="3832048"/>
            <a:ext cx="136815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01.12.2016</a:t>
            </a:r>
          </a:p>
        </p:txBody>
      </p:sp>
      <p:sp>
        <p:nvSpPr>
          <p:cNvPr id="43" name="Дуга 42"/>
          <p:cNvSpPr/>
          <p:nvPr/>
        </p:nvSpPr>
        <p:spPr>
          <a:xfrm>
            <a:off x="-1404664" y="2427733"/>
            <a:ext cx="3165904" cy="23053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281753" y="3812942"/>
            <a:ext cx="104277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01.08.2017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55042" y="3807590"/>
            <a:ext cx="136815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10.08.2017</a:t>
            </a:r>
          </a:p>
        </p:txBody>
      </p:sp>
      <p:sp>
        <p:nvSpPr>
          <p:cNvPr id="47" name="Овал 46"/>
          <p:cNvSpPr/>
          <p:nvPr/>
        </p:nvSpPr>
        <p:spPr>
          <a:xfrm>
            <a:off x="1574323" y="3472939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04248" y="3400931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402902" y="3457687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05501" y="3436935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37211" y="3426934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203848" y="3854338"/>
            <a:ext cx="2015124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eaLnBrk="1" fontAlgn="auto" hangingPunct="1">
              <a:spcAft>
                <a:spcPts val="0"/>
              </a:spcAft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01.07.2017 -05.07.2017</a:t>
            </a:r>
          </a:p>
        </p:txBody>
      </p:sp>
      <p:sp>
        <p:nvSpPr>
          <p:cNvPr id="53" name="Овал 52"/>
          <p:cNvSpPr/>
          <p:nvPr/>
        </p:nvSpPr>
        <p:spPr>
          <a:xfrm>
            <a:off x="3555767" y="3449728"/>
            <a:ext cx="373834" cy="357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>
            <a:stCxn id="47" idx="7"/>
          </p:cNvCxnSpPr>
          <p:nvPr/>
        </p:nvCxnSpPr>
        <p:spPr>
          <a:xfrm flipV="1">
            <a:off x="1893410" y="1701472"/>
            <a:ext cx="14294" cy="18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430" y="1701472"/>
            <a:ext cx="1834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589819" y="1196545"/>
            <a:ext cx="0" cy="2306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589819" y="1206343"/>
            <a:ext cx="57645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710" y="1196545"/>
            <a:ext cx="1889727" cy="4978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АО созданные до 01.12.2016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46310" y="716734"/>
            <a:ext cx="5374580" cy="4978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Годовое общее собрание акционеров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3995936" y="1904992"/>
            <a:ext cx="0" cy="111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998619" y="1904992"/>
            <a:ext cx="4032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51" idx="0"/>
          </p:cNvCxnSpPr>
          <p:nvPr/>
        </p:nvCxnSpPr>
        <p:spPr>
          <a:xfrm flipV="1">
            <a:off x="5724128" y="2427733"/>
            <a:ext cx="0" cy="99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24128" y="2427733"/>
            <a:ext cx="2744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48" idx="0"/>
          </p:cNvCxnSpPr>
          <p:nvPr/>
        </p:nvCxnSpPr>
        <p:spPr>
          <a:xfrm flipV="1">
            <a:off x="6991165" y="3075806"/>
            <a:ext cx="0" cy="32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991165" y="3075806"/>
            <a:ext cx="1664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051720" y="3857122"/>
            <a:ext cx="1243372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01.06.2017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504863" y="1450803"/>
            <a:ext cx="5603799" cy="4978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algn="ctr" defTabSz="1043056" eaLnBrk="1" fontAlgn="auto" hangingPunct="1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Период передачи сведений поставщиками</a:t>
            </a:r>
          </a:p>
        </p:txBody>
      </p:sp>
      <p:sp>
        <p:nvSpPr>
          <p:cNvPr id="100" name="Левая фигурная скобка 99"/>
          <p:cNvSpPr/>
          <p:nvPr/>
        </p:nvSpPr>
        <p:spPr>
          <a:xfrm rot="5400000">
            <a:off x="3775276" y="2825924"/>
            <a:ext cx="441319" cy="7086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5628632" y="1988849"/>
            <a:ext cx="3098899" cy="4978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606228" y="2607602"/>
            <a:ext cx="26536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22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Готовый реестр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416396" y="1957096"/>
            <a:ext cx="3934420" cy="49787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Начало формирования реестра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928" y="3062978"/>
            <a:ext cx="617211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2015 г.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47" y="2602664"/>
            <a:ext cx="674931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2013 г.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9940" y="2807916"/>
            <a:ext cx="674931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2014 г</a:t>
            </a:r>
            <a:r>
              <a:rPr lang="ru-RU" sz="1400" b="1" noProof="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7743" y="2399428"/>
            <a:ext cx="674931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2012 г.</a:t>
            </a:r>
            <a:r>
              <a:rPr lang="ru-RU" sz="1400" b="1" noProof="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064137" y="3825409"/>
            <a:ext cx="2203776" cy="43868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-85144" y="2360553"/>
            <a:ext cx="674931" cy="377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...</a:t>
            </a:r>
            <a:r>
              <a:rPr lang="ru-RU" sz="1400" b="1" noProof="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29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1" y="141804"/>
            <a:ext cx="8568912" cy="70175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найти сервис для передачи перечня? Шаг №1 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14327"/>
            <a:ext cx="3896269" cy="1171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31457" y="2899175"/>
            <a:ext cx="4104456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Arial Narrow" pitchFamily="34" charset="0"/>
                <a:cs typeface="Aharoni" pitchFamily="2" charset="-79"/>
              </a:rPr>
              <a:t>www.nalog.ru</a:t>
            </a:r>
            <a:endParaRPr lang="ru-RU" sz="40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382917" y="2845175"/>
            <a:ext cx="3903439" cy="15363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41804"/>
            <a:ext cx="8568913" cy="70175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найти сервис для передачи перечня?</a:t>
            </a:r>
            <a:r>
              <a:rPr lang="en-US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 </a:t>
            </a:r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Шаг №2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6284"/>
            <a:ext cx="7791871" cy="419546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313345" y="3746376"/>
            <a:ext cx="1872208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1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3821" y="141804"/>
            <a:ext cx="8524842" cy="701754"/>
          </a:xfrm>
        </p:spPr>
        <p:txBody>
          <a:bodyPr/>
          <a:lstStyle/>
          <a:p>
            <a:r>
              <a:rPr lang="ru-RU" sz="32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найти сервис для передачи перечня? Шаг №3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3" y="755615"/>
            <a:ext cx="7848508" cy="421220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336824" y="726075"/>
            <a:ext cx="1152128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97266" y="4299626"/>
            <a:ext cx="3690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rmsp.nalog.ru</a:t>
            </a:r>
          </a:p>
        </p:txBody>
      </p:sp>
      <p:sp>
        <p:nvSpPr>
          <p:cNvPr id="14" name="Скругленный прямоугольник 4"/>
          <p:cNvSpPr/>
          <p:nvPr/>
        </p:nvSpPr>
        <p:spPr>
          <a:xfrm flipV="1">
            <a:off x="3563888" y="4374370"/>
            <a:ext cx="4248472" cy="69553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9" y="777774"/>
            <a:ext cx="7827516" cy="429994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987824" y="2499742"/>
            <a:ext cx="2376264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1065841" y="16962"/>
            <a:ext cx="9001000" cy="7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marL="0" marR="0" indent="0" algn="l" defTabSz="891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890588" rtl="0" eaLnBrk="0" fontAlgn="base" hangingPunct="0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890588" rtl="0" fontAlgn="base">
              <a:lnSpc>
                <a:spcPts val="445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войти в сервис для передачи перечня?</a:t>
            </a:r>
          </a:p>
        </p:txBody>
      </p:sp>
    </p:spTree>
    <p:extLst>
      <p:ext uri="{BB962C8B-B14F-4D97-AF65-F5344CB8AC3E}">
        <p14:creationId xmlns:p14="http://schemas.microsoft.com/office/powerpoint/2010/main" val="27346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использовать сервис?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8" y="816449"/>
            <a:ext cx="7798098" cy="43002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427734"/>
            <a:ext cx="3600400" cy="21839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460910"/>
            <a:ext cx="3600400" cy="21839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813" y="141804"/>
            <a:ext cx="8107361" cy="701754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104E72"/>
                </a:solidFill>
                <a:latin typeface="Arial Narrow" pitchFamily="34" charset="0"/>
                <a:ea typeface="+mn-ea"/>
                <a:cs typeface="Aharoni" pitchFamily="2" charset="-79"/>
              </a:rPr>
              <a:t>Как использовать сервис?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8488952" y="4624032"/>
            <a:ext cx="619711" cy="4738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41288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59788" y="348932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59788" y="4449763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defTabSz="9142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32328" y="4381475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defPPr>
              <a:defRPr lang="ru-RU"/>
            </a:defPPr>
            <a:lvl1pPr algn="ctr" defTabSz="911225" rtl="0" eaLnBrk="0" fontAlgn="base" hangingPunct="0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40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12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684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5625" indent="1588" algn="l" defTabSz="9112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8972" y="1721266"/>
            <a:ext cx="694738" cy="35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765430"/>
            <a:ext cx="7791871" cy="4299942"/>
          </a:xfrm>
          <a:prstGeom prst="rect">
            <a:avLst/>
          </a:prstGeom>
        </p:spPr>
      </p:pic>
      <p:sp>
        <p:nvSpPr>
          <p:cNvPr id="12" name="Скругленный прямоугольник 4"/>
          <p:cNvSpPr/>
          <p:nvPr/>
        </p:nvSpPr>
        <p:spPr>
          <a:xfrm>
            <a:off x="785812" y="2079128"/>
            <a:ext cx="7458595" cy="21839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9639</TotalTime>
  <Words>283</Words>
  <Application>Microsoft Office PowerPoint</Application>
  <PresentationFormat>Экран (16:9)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1_Present_FNS2012_A4</vt:lpstr>
      <vt:lpstr>Передача реестродержателями сведений об акционерных обществах  в ФНС России  </vt:lpstr>
      <vt:lpstr>Критерии для формирования перечня АО</vt:lpstr>
      <vt:lpstr>Сроки передачи информации в ФНС России</vt:lpstr>
      <vt:lpstr>Как найти сервис для передачи перечня? Шаг №1 </vt:lpstr>
      <vt:lpstr>Как найти сервис для передачи перечня? Шаг №2</vt:lpstr>
      <vt:lpstr>Как найти сервис для передачи перечня? Шаг №3</vt:lpstr>
      <vt:lpstr>Презентация PowerPoint</vt:lpstr>
      <vt:lpstr>Как использовать сервис?</vt:lpstr>
      <vt:lpstr>Как использовать сервис?</vt:lpstr>
      <vt:lpstr>Как использовать сервис?</vt:lpstr>
      <vt:lpstr>Как использовать сервис?</vt:lpstr>
      <vt:lpstr>Как использовать сервис?</vt:lpstr>
      <vt:lpstr>Типичные случаи отказа в приеме перечня?</vt:lpstr>
      <vt:lpstr>Не все компании о которых переданы сведения включаться в реестр МСП</vt:lpstr>
      <vt:lpstr>Спасибо за внимание!</vt:lpstr>
    </vt:vector>
  </TitlesOfParts>
  <Company>ASMS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Loginov</dc:creator>
  <cp:lastModifiedBy>О.К Гусов</cp:lastModifiedBy>
  <cp:revision>578</cp:revision>
  <cp:lastPrinted>2017-01-27T10:42:20Z</cp:lastPrinted>
  <dcterms:created xsi:type="dcterms:W3CDTF">2003-11-26T12:06:16Z</dcterms:created>
  <dcterms:modified xsi:type="dcterms:W3CDTF">2017-06-09T06:35:46Z</dcterms:modified>
</cp:coreProperties>
</file>