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256" r:id="rId3"/>
    <p:sldId id="257" r:id="rId4"/>
    <p:sldId id="258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5" autoAdjust="0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8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975AB-4984-4894-9E63-C1922CF0928E}" type="datetimeFigureOut">
              <a:rPr lang="ru-RU" smtClean="0"/>
              <a:t>12.11.2025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F400F-42C6-4729-BED5-B6AF1855DD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53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3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9355" y="417715"/>
            <a:ext cx="10548993" cy="44747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ru-RU" sz="4000" dirty="0">
                <a:solidFill>
                  <a:srgbClr val="7030A0"/>
                </a:solidFill>
              </a:rPr>
              <a:t>Петр Лансков</a:t>
            </a:r>
          </a:p>
          <a:p>
            <a:pPr algn="ctr"/>
            <a:endParaRPr lang="ru-RU" sz="4000" b="1" dirty="0">
              <a:solidFill>
                <a:srgbClr val="7030A0"/>
              </a:solidFill>
            </a:endParaRPr>
          </a:p>
          <a:p>
            <a:pPr algn="ctr"/>
            <a:r>
              <a:rPr lang="ru-RU" sz="4000" b="1" dirty="0">
                <a:solidFill>
                  <a:srgbClr val="7030A0"/>
                </a:solidFill>
              </a:rPr>
              <a:t>Рынок цифровых акций: 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>
                <a:solidFill>
                  <a:srgbClr val="7030A0"/>
                </a:solidFill>
              </a:rPr>
              <a:t>"зоопарк" блокчейнов или </a:t>
            </a:r>
            <a:r>
              <a:rPr lang="ru-RU" sz="4000" b="1" dirty="0" smtClean="0">
                <a:solidFill>
                  <a:srgbClr val="7030A0"/>
                </a:solidFill>
              </a:rPr>
              <a:t>общая экосистема?</a:t>
            </a:r>
            <a:endParaRPr lang="en-US" sz="4000" b="1" dirty="0">
              <a:solidFill>
                <a:srgbClr val="7030A0"/>
              </a:solidFill>
            </a:endParaRPr>
          </a:p>
          <a:p>
            <a:pPr algn="ctr"/>
            <a:endParaRPr lang="en-US" sz="4000" b="1" dirty="0">
              <a:solidFill>
                <a:srgbClr val="7030A0"/>
              </a:solidFill>
            </a:endParaRPr>
          </a:p>
          <a:p>
            <a:pPr algn="ctr"/>
            <a:endParaRPr lang="en-US" sz="4000" b="1" dirty="0">
              <a:solidFill>
                <a:srgbClr val="7030A0"/>
              </a:solidFill>
            </a:endParaRPr>
          </a:p>
          <a:p>
            <a:pPr marL="0" indent="0" algn="l">
              <a:buNone/>
            </a:pP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662545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537855" y="2726575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
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537855" y="3873731"/>
            <a:ext cx="6650182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
</a:t>
            </a:r>
            <a:endParaRPr lang="en-US" sz="14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44DC706-9AE2-86A0-E15C-701F9F633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44" y="4393564"/>
            <a:ext cx="1285526" cy="51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833351"/>
            <a:ext cx="1014152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7030A0"/>
                </a:solidFill>
              </a:rPr>
              <a:t>Дорожная карта на 12 месяцев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415636" y="2078182"/>
            <a:ext cx="3325091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Квартал 1–2: создание Рабочей группы, разработка стандарта. Квартал 3–4: пилотный проект.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4572000" y="1852246"/>
            <a:ext cx="3325091" cy="16557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Выпуск первых интероперабельных цифровых акций в консорциуме 2–3 операторов. Оценка результатов пилотного проекта.</a:t>
            </a: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8728364" y="2078182"/>
            <a:ext cx="3325091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Планирование дальнейшего масштабирования инициативы на уровне всей отрасли.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66373" cy="691203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417715"/>
            <a:ext cx="10141528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                                   </a:t>
            </a:r>
            <a:r>
              <a:rPr lang="en-US" sz="2200" b="1" dirty="0" smtClean="0">
                <a:solidFill>
                  <a:srgbClr val="7030A0"/>
                </a:solidFill>
              </a:rPr>
              <a:t>Выгоды </a:t>
            </a:r>
            <a:r>
              <a:rPr lang="ru-RU" sz="2200" b="1" dirty="0" smtClean="0">
                <a:solidFill>
                  <a:srgbClr val="7030A0"/>
                </a:solidFill>
              </a:rPr>
              <a:t>взаимодействия ОИС 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1711843" y="1265274"/>
            <a:ext cx="9408740" cy="205431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2000"/>
              </a:lnSpc>
            </a:pPr>
            <a:r>
              <a:rPr lang="en-US" sz="1600" b="1" dirty="0">
                <a:solidFill>
                  <a:srgbClr val="000000"/>
                </a:solidFill>
              </a:rPr>
              <a:t>Эмитенты:</a:t>
            </a:r>
            <a:r>
              <a:rPr lang="ru-RU" sz="1600" b="1" dirty="0">
                <a:solidFill>
                  <a:srgbClr val="000000"/>
                </a:solidFill>
              </a:rPr>
              <a:t>                                                                                      </a:t>
            </a:r>
            <a:r>
              <a:rPr lang="ru-RU" sz="1600" b="1" dirty="0" smtClean="0">
                <a:solidFill>
                  <a:srgbClr val="000000"/>
                </a:solidFill>
              </a:rPr>
              <a:t>    </a:t>
            </a:r>
            <a:r>
              <a:rPr lang="en-US" sz="1600" b="1" dirty="0">
                <a:solidFill>
                  <a:srgbClr val="000000"/>
                </a:solidFill>
              </a:rPr>
              <a:t>Операторы</a:t>
            </a:r>
            <a:r>
              <a:rPr lang="en-US" sz="1600" dirty="0">
                <a:solidFill>
                  <a:srgbClr val="000000"/>
                </a:solidFill>
              </a:rPr>
              <a:t>: </a:t>
            </a:r>
            <a:endParaRPr lang="ru-RU" sz="1600" dirty="0">
              <a:solidFill>
                <a:srgbClr val="000000"/>
              </a:solidFill>
            </a:endParaRPr>
          </a:p>
          <a:p>
            <a:pPr>
              <a:lnSpc>
                <a:spcPts val="2000"/>
              </a:lnSpc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  <a:endParaRPr lang="ru-RU" sz="1600" dirty="0" smtClean="0">
              <a:solidFill>
                <a:srgbClr val="000000"/>
              </a:solidFill>
            </a:endParaRPr>
          </a:p>
          <a:p>
            <a:pPr>
              <a:lnSpc>
                <a:spcPts val="2000"/>
              </a:lnSpc>
            </a:pPr>
            <a:r>
              <a:rPr lang="ru-RU" b="1" dirty="0" smtClean="0">
                <a:solidFill>
                  <a:srgbClr val="7030A0"/>
                </a:solidFill>
              </a:rPr>
              <a:t>М</a:t>
            </a:r>
            <a:r>
              <a:rPr lang="en-US" b="1" dirty="0" smtClean="0">
                <a:solidFill>
                  <a:srgbClr val="7030A0"/>
                </a:solidFill>
              </a:rPr>
              <a:t>аксимальная </a:t>
            </a:r>
            <a:r>
              <a:rPr lang="en-US" b="1" dirty="0">
                <a:solidFill>
                  <a:srgbClr val="7030A0"/>
                </a:solidFill>
              </a:rPr>
              <a:t>ликвидность</a:t>
            </a:r>
            <a:r>
              <a:rPr lang="ru-RU" b="1" dirty="0">
                <a:solidFill>
                  <a:srgbClr val="7030A0"/>
                </a:solidFill>
              </a:rPr>
              <a:t>             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К</a:t>
            </a:r>
            <a:r>
              <a:rPr lang="en-US" b="1" dirty="0">
                <a:solidFill>
                  <a:srgbClr val="7030A0"/>
                </a:solidFill>
              </a:rPr>
              <a:t>онкуренция сервисами, а не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							         зам</a:t>
            </a:r>
            <a:r>
              <a:rPr lang="en-US" b="1" dirty="0" smtClean="0">
                <a:solidFill>
                  <a:srgbClr val="7030A0"/>
                </a:solidFill>
              </a:rPr>
              <a:t>кнутостью</a:t>
            </a:r>
            <a:r>
              <a:rPr lang="en-US" b="1" dirty="0">
                <a:solidFill>
                  <a:srgbClr val="7030A0"/>
                </a:solidFill>
              </a:rPr>
              <a:t>.
</a:t>
            </a:r>
          </a:p>
          <a:p>
            <a:pPr>
              <a:lnSpc>
                <a:spcPts val="2000"/>
              </a:lnSpc>
            </a:pPr>
            <a:r>
              <a:rPr lang="ru-RU" sz="1600" b="1" dirty="0" smtClean="0">
                <a:solidFill>
                  <a:srgbClr val="000000"/>
                </a:solidFill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</a:rPr>
              <a:t>Инвесторы</a:t>
            </a:r>
            <a:r>
              <a:rPr lang="en-US" sz="1600" dirty="0">
                <a:solidFill>
                  <a:srgbClr val="000000"/>
                </a:solidFill>
              </a:rPr>
              <a:t>:</a:t>
            </a:r>
            <a:r>
              <a:rPr lang="ru-RU" sz="1600" dirty="0">
                <a:solidFill>
                  <a:srgbClr val="000000"/>
                </a:solidFill>
              </a:rPr>
              <a:t> 				    </a:t>
            </a:r>
            <a:r>
              <a:rPr lang="ru-RU" sz="1600" dirty="0" smtClean="0">
                <a:solidFill>
                  <a:srgbClr val="000000"/>
                </a:solidFill>
              </a:rPr>
              <a:t>         </a:t>
            </a:r>
            <a:r>
              <a:rPr lang="en-US" sz="1600" b="1" dirty="0">
                <a:solidFill>
                  <a:srgbClr val="000000"/>
                </a:solidFill>
              </a:rPr>
              <a:t>Регулятор</a:t>
            </a:r>
            <a:r>
              <a:rPr lang="en-US" sz="1600" dirty="0">
                <a:solidFill>
                  <a:srgbClr val="000000"/>
                </a:solidFill>
              </a:rPr>
              <a:t>: 
 </a:t>
            </a:r>
            <a:endParaRPr lang="ru-RU" sz="1600" dirty="0">
              <a:solidFill>
                <a:srgbClr val="000000"/>
              </a:solidFill>
            </a:endParaRP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srgbClr val="7030A0"/>
                </a:solidFill>
              </a:rPr>
              <a:t>П</a:t>
            </a:r>
            <a:r>
              <a:rPr lang="en-US" b="1" dirty="0" smtClean="0">
                <a:solidFill>
                  <a:srgbClr val="7030A0"/>
                </a:solidFill>
              </a:rPr>
              <a:t>ростой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доступ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ко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всему рынку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	 </a:t>
            </a:r>
            <a:r>
              <a:rPr lang="ru-RU" b="1" dirty="0" smtClean="0">
                <a:solidFill>
                  <a:srgbClr val="7030A0"/>
                </a:solidFill>
              </a:rPr>
              <a:t>                         П</a:t>
            </a:r>
            <a:r>
              <a:rPr lang="en-US" b="1" dirty="0">
                <a:solidFill>
                  <a:srgbClr val="7030A0"/>
                </a:solidFill>
              </a:rPr>
              <a:t>розрачный и контролируемый </a:t>
            </a:r>
            <a:r>
              <a:rPr lang="ru-RU" b="1" dirty="0" smtClean="0">
                <a:solidFill>
                  <a:srgbClr val="7030A0"/>
                </a:solidFill>
              </a:rPr>
              <a:t> цифровых акций				          </a:t>
            </a:r>
            <a:r>
              <a:rPr lang="en-US" b="1" dirty="0" smtClean="0">
                <a:solidFill>
                  <a:srgbClr val="7030A0"/>
                </a:solidFill>
              </a:rPr>
              <a:t>рынок</a:t>
            </a:r>
            <a:r>
              <a:rPr lang="en-US" b="1" dirty="0">
                <a:solidFill>
                  <a:srgbClr val="7030A0"/>
                </a:solidFill>
              </a:rPr>
              <a:t>. 
 </a:t>
            </a:r>
            <a:r>
              <a:rPr lang="en-US" sz="1400" b="1" dirty="0">
                <a:solidFill>
                  <a:srgbClr val="7030A0"/>
                </a:solidFill>
              </a:rPr>
              <a:t>
</a:t>
            </a:r>
          </a:p>
        </p:txBody>
      </p:sp>
      <p:sp>
        <p:nvSpPr>
          <p:cNvPr id="5" name="Text 2"/>
          <p:cNvSpPr/>
          <p:nvPr/>
        </p:nvSpPr>
        <p:spPr>
          <a:xfrm>
            <a:off x="1246909" y="3483033"/>
            <a:ext cx="4156364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
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3548186" y="3890641"/>
            <a:ext cx="6424246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b="1" i="1" dirty="0">
                <a:solidFill>
                  <a:srgbClr val="7030A0"/>
                </a:solidFill>
              </a:rPr>
              <a:t>Без 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интероперабельности 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рынок </a:t>
            </a:r>
            <a:r>
              <a:rPr lang="en-US" b="1" i="1" dirty="0">
                <a:solidFill>
                  <a:srgbClr val="7030A0"/>
                </a:solidFill>
              </a:rPr>
              <a:t>цифровых акций не состоится!</a:t>
            </a:r>
            <a:r>
              <a:rPr lang="en-US" dirty="0">
                <a:solidFill>
                  <a:srgbClr val="7030A0"/>
                </a:solidFill>
              </a:rPr>
              <a:t>
</a:t>
            </a:r>
            <a:r>
              <a:rPr lang="en-US" b="1" i="1" dirty="0">
                <a:solidFill>
                  <a:srgbClr val="7030A0"/>
                </a:solidFill>
              </a:rPr>
              <a:t> Давайте создадим его вместе. </a:t>
            </a:r>
            <a:r>
              <a:rPr lang="en-US" b="1" i="1" dirty="0" smtClean="0">
                <a:solidFill>
                  <a:srgbClr val="7030A0"/>
                </a:solidFill>
              </a:rPr>
              <a:t>Интероперабельность </a:t>
            </a:r>
            <a:r>
              <a:rPr lang="en-US" b="1" i="1" dirty="0">
                <a:solidFill>
                  <a:srgbClr val="7030A0"/>
                </a:solidFill>
              </a:rPr>
              <a:t>обеспечит гибкость и адаптивность рынка цифровых акций к изменяющимся условиям.</a:t>
            </a:r>
            <a:r>
              <a:rPr lang="en-US" sz="1400" dirty="0">
                <a:solidFill>
                  <a:srgbClr val="000000"/>
                </a:solidFill>
              </a:rPr>
              <a:t>
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80260"/>
            <a:ext cx="10141528" cy="7813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7030A0"/>
                </a:solidFill>
              </a:rPr>
              <a:t>Спасибо за внимание!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95" y="1438102"/>
            <a:ext cx="4804756" cy="480475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34545" y="4987636"/>
            <a:ext cx="748145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5" name="Text 1"/>
          <p:cNvSpPr/>
          <p:nvPr/>
        </p:nvSpPr>
        <p:spPr>
          <a:xfrm>
            <a:off x="5710914" y="1304192"/>
            <a:ext cx="5985164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7030A0"/>
                </a:solidFill>
              </a:rPr>
              <a:t>Проблема фрагментации рынка цифровых акций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6234545" y="2327564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 algn="just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Будущий рынок цифровых акций может оказаться в тупике фрагментации. </a:t>
            </a:r>
            <a:endParaRPr lang="ru-RU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Изолированные блокчейн-сети воспроизводят «зоопарк» учётных систем и убивают потенциал выпуска цифровых акций. </a:t>
            </a:r>
            <a:endParaRPr lang="ru-RU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Как обеспечить интероперабельность и ликвидность</a:t>
            </a:r>
            <a:r>
              <a:rPr lang="ru-RU" dirty="0">
                <a:solidFill>
                  <a:srgbClr val="000000"/>
                </a:solidFill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3056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417715"/>
            <a:ext cx="10141528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7030A0"/>
                </a:solidFill>
              </a:rPr>
              <a:t>«Зоопарк» кэптивных блокчейнов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1454727" y="1662545"/>
            <a:ext cx="4156364" cy="54032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b="1" dirty="0">
                <a:solidFill>
                  <a:srgbClr val="000000"/>
                </a:solidFill>
              </a:rPr>
              <a:t>Что происходит?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3976100" y="1662545"/>
            <a:ext cx="5352836" cy="2864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Каждый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ОИС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строит свою закрытую блокчейн-сеть. 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 algn="l">
              <a:lnSpc>
                <a:spcPts val="2000"/>
              </a:lnSpc>
              <a:buNone/>
            </a:pPr>
            <a:endParaRPr lang="ru-RU" b="1" dirty="0" smtClean="0">
              <a:solidFill>
                <a:srgbClr val="000000"/>
              </a:solidFill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</a:rPr>
              <a:t>Результат</a:t>
            </a:r>
            <a:r>
              <a:rPr lang="en-US" dirty="0">
                <a:solidFill>
                  <a:srgbClr val="000000"/>
                </a:solidFill>
              </a:rPr>
              <a:t>: 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 algn="l">
              <a:lnSpc>
                <a:spcPts val="2000"/>
              </a:lnSpc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</a:rPr>
              <a:t>И</a:t>
            </a:r>
            <a:r>
              <a:rPr lang="en-US" dirty="0">
                <a:solidFill>
                  <a:srgbClr val="000000"/>
                </a:solidFill>
              </a:rPr>
              <a:t>нвестор/клиент одного оператора не может купить </a:t>
            </a:r>
            <a:r>
              <a:rPr lang="ru-RU" dirty="0">
                <a:solidFill>
                  <a:srgbClr val="000000"/>
                </a:solidFill>
              </a:rPr>
              <a:t>ЦФА/</a:t>
            </a:r>
            <a:r>
              <a:rPr lang="en-US" dirty="0">
                <a:solidFill>
                  <a:srgbClr val="000000"/>
                </a:solidFill>
              </a:rPr>
              <a:t>акцию, выпущенную у другого</a:t>
            </a:r>
            <a:r>
              <a:rPr lang="ru-RU" dirty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Рынок дробится на микрорынки с низкой ликвидностью</a:t>
            </a:r>
            <a:r>
              <a:rPr lang="ru-RU" dirty="0">
                <a:solidFill>
                  <a:srgbClr val="000000"/>
                </a:solidFill>
              </a:rPr>
              <a:t>;</a:t>
            </a:r>
          </a:p>
          <a:p>
            <a:pPr marL="285750" indent="-285750" algn="just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Технология РР дискредитируется (внутрикорпоративный </a:t>
            </a:r>
            <a:r>
              <a:rPr lang="en-US" dirty="0" smtClean="0">
                <a:solidFill>
                  <a:srgbClr val="000000"/>
                </a:solidFill>
              </a:rPr>
              <a:t>блокчейн = </a:t>
            </a:r>
            <a:r>
              <a:rPr lang="en-US" dirty="0">
                <a:solidFill>
                  <a:srgbClr val="000000"/>
                </a:solidFill>
              </a:rPr>
              <a:t>необоснованно сложная база данных). </a:t>
            </a:r>
            <a:endParaRPr lang="ru-RU" dirty="0">
              <a:solidFill>
                <a:srgbClr val="000000"/>
              </a:solidFill>
            </a:endParaRPr>
          </a:p>
          <a:p>
            <a:pPr marL="0" indent="0" algn="ctr">
              <a:lnSpc>
                <a:spcPts val="2000"/>
              </a:lnSpc>
              <a:buNone/>
            </a:pPr>
            <a:endParaRPr lang="ru-RU" sz="1400" dirty="0">
              <a:solidFill>
                <a:srgbClr val="000000"/>
              </a:solidFill>
            </a:endParaRPr>
          </a:p>
          <a:p>
            <a:pPr marL="0" indent="0" algn="ctr">
              <a:lnSpc>
                <a:spcPts val="2000"/>
              </a:lnSpc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Это </a:t>
            </a:r>
            <a:r>
              <a:rPr lang="en-US" b="1" i="1" dirty="0">
                <a:solidFill>
                  <a:srgbClr val="7030A0"/>
                </a:solidFill>
              </a:rPr>
              <a:t>приводит к снижению доверия инвесторов и </a:t>
            </a:r>
            <a:r>
              <a:rPr lang="ru-RU" b="1" i="1" dirty="0">
                <a:solidFill>
                  <a:srgbClr val="7030A0"/>
                </a:solidFill>
              </a:rPr>
              <a:t>       </a:t>
            </a:r>
            <a:r>
              <a:rPr lang="en-US" b="1" i="1" dirty="0">
                <a:solidFill>
                  <a:srgbClr val="7030A0"/>
                </a:solidFill>
              </a:rPr>
              <a:t>затрудняет  выход компаний на рынок </a:t>
            </a:r>
            <a:r>
              <a:rPr lang="ru-RU" b="1" i="1" dirty="0">
                <a:solidFill>
                  <a:srgbClr val="7030A0"/>
                </a:solidFill>
              </a:rPr>
              <a:t>цифровых акций</a:t>
            </a:r>
            <a:r>
              <a:rPr lang="en-US" b="1" i="1" dirty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68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455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5818909"/>
            <a:ext cx="748145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5" name="Text 1"/>
          <p:cNvSpPr/>
          <p:nvPr/>
        </p:nvSpPr>
        <p:spPr>
          <a:xfrm>
            <a:off x="831273" y="1082733"/>
            <a:ext cx="5985164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7030A0"/>
                </a:solidFill>
              </a:rPr>
              <a:t>Последствия для инвестора и эмитента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1014153" y="2186247"/>
            <a:ext cx="5818909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Для инвестора: высокие барьеры.</a:t>
            </a:r>
            <a:endParaRPr lang="en-US" dirty="0"/>
          </a:p>
        </p:txBody>
      </p:sp>
      <p:sp>
        <p:nvSpPr>
          <p:cNvPr id="7" name="Text 3"/>
          <p:cNvSpPr/>
          <p:nvPr/>
        </p:nvSpPr>
        <p:spPr>
          <a:xfrm>
            <a:off x="955964" y="2543695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endParaRPr lang="ru-RU" sz="1400" dirty="0">
              <a:solidFill>
                <a:srgbClr val="000000"/>
              </a:solidFill>
            </a:endParaRPr>
          </a:p>
          <a:p>
            <a:pPr marL="0" indent="0" algn="l">
              <a:lnSpc>
                <a:spcPts val="2000"/>
              </a:lnSpc>
              <a:buNone/>
            </a:pPr>
            <a:endParaRPr lang="ru-RU" dirty="0" smtClean="0">
              <a:solidFill>
                <a:srgbClr val="000000"/>
              </a:solidFill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en-US" dirty="0" smtClean="0">
                <a:solidFill>
                  <a:srgbClr val="000000"/>
                </a:solidFill>
              </a:rPr>
              <a:t>Чтобы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по</a:t>
            </a:r>
            <a:r>
              <a:rPr lang="en-US" dirty="0" smtClean="0">
                <a:solidFill>
                  <a:srgbClr val="000000"/>
                </a:solidFill>
              </a:rPr>
              <a:t>куп</a:t>
            </a:r>
            <a:r>
              <a:rPr lang="ru-RU" dirty="0" smtClean="0">
                <a:solidFill>
                  <a:srgbClr val="000000"/>
                </a:solidFill>
              </a:rPr>
              <a:t>а</a:t>
            </a:r>
            <a:r>
              <a:rPr lang="en-US" dirty="0" smtClean="0">
                <a:solidFill>
                  <a:srgbClr val="000000"/>
                </a:solidFill>
              </a:rPr>
              <a:t>ть 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ЦФА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разных операторов, нужно открывать счёт у каждого из них и заново проходить KYC. 
</a:t>
            </a:r>
          </a:p>
          <a:p>
            <a:pPr marL="0" indent="0" algn="l">
              <a:lnSpc>
                <a:spcPts val="2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Для эмитента</a:t>
            </a:r>
            <a:r>
              <a:rPr lang="ru-RU" b="1" dirty="0">
                <a:solidFill>
                  <a:srgbClr val="000000"/>
                </a:solidFill>
              </a:rPr>
              <a:t> цифровых акций</a:t>
            </a:r>
            <a:r>
              <a:rPr lang="en-US" b="1" dirty="0">
                <a:solidFill>
                  <a:srgbClr val="000000"/>
                </a:solidFill>
              </a:rPr>
              <a:t>: низкая ликвидность.</a:t>
            </a:r>
            <a:r>
              <a:rPr lang="en-US" sz="1400" dirty="0">
                <a:solidFill>
                  <a:srgbClr val="000000"/>
                </a:solidFill>
              </a:rPr>
              <a:t>
</a:t>
            </a:r>
            <a:endParaRPr lang="ru-RU" sz="1400" dirty="0" smtClean="0">
              <a:solidFill>
                <a:srgbClr val="000000"/>
              </a:solidFill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 </a:t>
            </a:r>
            <a:r>
              <a:rPr lang="en-US" dirty="0">
                <a:solidFill>
                  <a:srgbClr val="000000"/>
                </a:solidFill>
              </a:rPr>
              <a:t>Его акции доступны лишь части потенциальных инвесторов, что снижает их привлекательность.</a:t>
            </a:r>
            <a:r>
              <a:rPr lang="en-US" sz="1400" dirty="0">
                <a:solidFill>
                  <a:srgbClr val="000000"/>
                </a:solidFill>
              </a:rPr>
              <a:t>
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648587" y="4742121"/>
            <a:ext cx="6001596" cy="11695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Дилемма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>
                <a:solidFill>
                  <a:srgbClr val="7030A0"/>
                </a:solidFill>
              </a:rPr>
              <a:t>«курицы и яйца»: нет ликвидности — нет инвесторов — нет эмитентов. Это создаёт замкнутый круг, препятствующий развитию рынка и ограничивающий возможности для инвестиций и эмисси</a:t>
            </a:r>
            <a:r>
              <a:rPr lang="ru-RU" b="1" i="1" dirty="0">
                <a:solidFill>
                  <a:srgbClr val="7030A0"/>
                </a:solidFill>
              </a:rPr>
              <a:t>й</a:t>
            </a:r>
            <a:r>
              <a:rPr lang="en-US" b="1" i="1" dirty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5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417715"/>
            <a:ext cx="10141528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7030A0"/>
                </a:solidFill>
              </a:rPr>
              <a:t>Стимулы </a:t>
            </a:r>
            <a:r>
              <a:rPr lang="ru-RU" sz="2200" b="1" dirty="0">
                <a:solidFill>
                  <a:srgbClr val="7030A0"/>
                </a:solidFill>
              </a:rPr>
              <a:t>«</a:t>
            </a:r>
            <a:r>
              <a:rPr lang="en-US" sz="2200" b="1" dirty="0">
                <a:solidFill>
                  <a:srgbClr val="7030A0"/>
                </a:solidFill>
              </a:rPr>
              <a:t>за</a:t>
            </a:r>
            <a:r>
              <a:rPr lang="ru-RU" sz="2200" b="1" dirty="0">
                <a:solidFill>
                  <a:srgbClr val="7030A0"/>
                </a:solidFill>
              </a:rPr>
              <a:t>» </a:t>
            </a:r>
            <a:r>
              <a:rPr lang="en-US" sz="2200" b="1" dirty="0">
                <a:solidFill>
                  <a:srgbClr val="7030A0"/>
                </a:solidFill>
              </a:rPr>
              <a:t>и </a:t>
            </a:r>
            <a:r>
              <a:rPr lang="ru-RU" sz="2200" b="1" dirty="0">
                <a:solidFill>
                  <a:srgbClr val="7030A0"/>
                </a:solidFill>
              </a:rPr>
              <a:t>«</a:t>
            </a:r>
            <a:r>
              <a:rPr lang="en-US" sz="2200" b="1" dirty="0">
                <a:solidFill>
                  <a:srgbClr val="7030A0"/>
                </a:solidFill>
              </a:rPr>
              <a:t>против</a:t>
            </a:r>
            <a:r>
              <a:rPr lang="ru-RU" sz="2200" b="1" dirty="0">
                <a:solidFill>
                  <a:srgbClr val="7030A0"/>
                </a:solidFill>
              </a:rPr>
              <a:t>»</a:t>
            </a:r>
            <a:r>
              <a:rPr lang="en-US" sz="2200" b="1" dirty="0">
                <a:solidFill>
                  <a:srgbClr val="7030A0"/>
                </a:solidFill>
              </a:rPr>
              <a:t> кооперации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1454727" y="1662545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Текущий стимул </a:t>
            </a:r>
            <a:r>
              <a:rPr lang="ru-RU" b="1" dirty="0" smtClean="0">
                <a:solidFill>
                  <a:srgbClr val="000000"/>
                </a:solidFill>
              </a:rPr>
              <a:t> ОИС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  <a:r>
              <a:rPr lang="en-US" b="1" dirty="0">
                <a:solidFill>
                  <a:srgbClr val="000000"/>
                </a:solidFill>
              </a:rPr>
              <a:t> 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
Замкнуть клиента в своей экосистеме. Создать «кэптивный» рынок.
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1454727" y="2726575"/>
            <a:ext cx="6733310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endParaRPr lang="ru-RU" b="1" dirty="0" smtClean="0">
              <a:solidFill>
                <a:srgbClr val="000000"/>
              </a:solidFill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</a:rPr>
              <a:t>Правильный </a:t>
            </a:r>
            <a:r>
              <a:rPr lang="en-US" b="1" dirty="0">
                <a:solidFill>
                  <a:srgbClr val="000000"/>
                </a:solidFill>
              </a:rPr>
              <a:t>стимул </a:t>
            </a:r>
            <a:r>
              <a:rPr lang="en-US" b="1" dirty="0" smtClean="0">
                <a:solidFill>
                  <a:srgbClr val="000000"/>
                </a:solidFill>
              </a:rPr>
              <a:t>для</a:t>
            </a:r>
            <a:r>
              <a:rPr lang="ru-RU" b="1" dirty="0" smtClean="0">
                <a:solidFill>
                  <a:srgbClr val="000000"/>
                </a:solidFill>
              </a:rPr>
              <a:t> развития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рынка: 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
</a:t>
            </a:r>
            <a:r>
              <a:rPr lang="ru-RU" dirty="0">
                <a:solidFill>
                  <a:srgbClr val="000000"/>
                </a:solidFill>
              </a:rPr>
              <a:t>М</a:t>
            </a:r>
            <a:r>
              <a:rPr lang="en-US" dirty="0">
                <a:solidFill>
                  <a:srgbClr val="000000"/>
                </a:solidFill>
              </a:rPr>
              <a:t>аксимизировать ликвидность, открыв доступ к </a:t>
            </a:r>
            <a:r>
              <a:rPr lang="ru-RU" dirty="0">
                <a:solidFill>
                  <a:srgbClr val="000000"/>
                </a:solidFill>
              </a:rPr>
              <a:t>выпущенным </a:t>
            </a:r>
            <a:r>
              <a:rPr lang="ru-RU" dirty="0" smtClean="0">
                <a:solidFill>
                  <a:srgbClr val="000000"/>
                </a:solidFill>
              </a:rPr>
              <a:t>ОИС </a:t>
            </a:r>
            <a:r>
              <a:rPr lang="ru-RU" dirty="0">
                <a:solidFill>
                  <a:srgbClr val="000000"/>
                </a:solidFill>
              </a:rPr>
              <a:t>акциям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клиентам других операторов</a:t>
            </a:r>
            <a:r>
              <a:rPr lang="en-US" dirty="0">
                <a:solidFill>
                  <a:srgbClr val="000000"/>
                </a:solidFill>
              </a:rPr>
              <a:t>.</a:t>
            </a:r>
            <a:r>
              <a:rPr lang="en-US" sz="1400" dirty="0">
                <a:solidFill>
                  <a:srgbClr val="000000"/>
                </a:solidFill>
              </a:rPr>
              <a:t>
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537855" y="3873731"/>
            <a:ext cx="6650182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
</a:t>
            </a:r>
            <a:r>
              <a:rPr lang="ru-RU" b="1" i="1" dirty="0">
                <a:solidFill>
                  <a:srgbClr val="7030A0"/>
                </a:solidFill>
              </a:rPr>
              <a:t>И</a:t>
            </a:r>
            <a:r>
              <a:rPr lang="en-US" b="1" i="1" dirty="0">
                <a:solidFill>
                  <a:srgbClr val="7030A0"/>
                </a:solidFill>
              </a:rPr>
              <a:t>ндивидуальная (мнимая) выгода </a:t>
            </a:r>
            <a:r>
              <a:rPr lang="ru-RU" b="1" i="1" dirty="0" smtClean="0">
                <a:solidFill>
                  <a:srgbClr val="7030A0"/>
                </a:solidFill>
              </a:rPr>
              <a:t>ОИС </a:t>
            </a:r>
            <a:r>
              <a:rPr lang="en-US" b="1" i="1" dirty="0">
                <a:solidFill>
                  <a:srgbClr val="7030A0"/>
                </a:solidFill>
              </a:rPr>
              <a:t>вредит развитию всего рынка ЦФА. Необходимо внедрять механизмы регуляции, которые будут стимулировать операторов к сотрудничеству </a:t>
            </a:r>
            <a:r>
              <a:rPr lang="en-US" b="1" i="1" dirty="0" smtClean="0">
                <a:solidFill>
                  <a:srgbClr val="7030A0"/>
                </a:solidFill>
              </a:rPr>
              <a:t>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>
                <a:solidFill>
                  <a:srgbClr val="7030A0"/>
                </a:solidFill>
              </a:rPr>
              <a:t>обмену </a:t>
            </a:r>
            <a:r>
              <a:rPr lang="ru-RU" b="1" i="1" dirty="0" smtClean="0">
                <a:solidFill>
                  <a:srgbClr val="7030A0"/>
                </a:solidFill>
              </a:rPr>
              <a:t>доступом к </a:t>
            </a:r>
            <a:r>
              <a:rPr lang="en-US" b="1" i="1" dirty="0" smtClean="0">
                <a:solidFill>
                  <a:srgbClr val="7030A0"/>
                </a:solidFill>
              </a:rPr>
              <a:t>активам, </a:t>
            </a:r>
            <a:r>
              <a:rPr lang="en-US" b="1" i="1" dirty="0">
                <a:solidFill>
                  <a:srgbClr val="7030A0"/>
                </a:solidFill>
              </a:rPr>
              <a:t>обеспечивая тем самым рост и развитие рынка </a:t>
            </a:r>
            <a:r>
              <a:rPr lang="ru-RU" b="1" i="1" dirty="0">
                <a:solidFill>
                  <a:srgbClr val="7030A0"/>
                </a:solidFill>
              </a:rPr>
              <a:t>цифровых акций</a:t>
            </a:r>
            <a:r>
              <a:rPr lang="en-US" b="1" i="1" dirty="0">
                <a:solidFill>
                  <a:srgbClr val="7030A0"/>
                </a:solidFill>
              </a:rPr>
              <a:t>.</a:t>
            </a:r>
            <a:r>
              <a:rPr lang="en-US" sz="1400" b="1" dirty="0">
                <a:solidFill>
                  <a:srgbClr val="000000"/>
                </a:solidFill>
              </a:rPr>
              <a:t>
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108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428" y="33442"/>
            <a:ext cx="12574772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417715"/>
            <a:ext cx="10141528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7030A0"/>
                </a:solidFill>
              </a:rPr>
              <a:t>Решение №1: </a:t>
            </a:r>
            <a:r>
              <a:rPr lang="ru-RU" sz="2200" b="1" dirty="0">
                <a:solidFill>
                  <a:srgbClr val="7030A0"/>
                </a:solidFill>
              </a:rPr>
              <a:t>К</a:t>
            </a:r>
            <a:r>
              <a:rPr lang="en-US" sz="2200" b="1" dirty="0">
                <a:solidFill>
                  <a:srgbClr val="7030A0"/>
                </a:solidFill>
              </a:rPr>
              <a:t>онсорциумные блокчейны вместо кэптивных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1603582" y="2226070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Требование к новым ОИС</a:t>
            </a:r>
            <a:r>
              <a:rPr lang="en-US" dirty="0">
                <a:solidFill>
                  <a:srgbClr val="000000"/>
                </a:solidFill>
              </a:rPr>
              <a:t>: 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 algn="l">
              <a:lnSpc>
                <a:spcPts val="2000"/>
              </a:lnSpc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ru-RU" dirty="0" smtClean="0">
                <a:solidFill>
                  <a:srgbClr val="000000"/>
                </a:solidFill>
              </a:rPr>
              <a:t>М</a:t>
            </a:r>
            <a:r>
              <a:rPr lang="en-US" dirty="0" smtClean="0">
                <a:solidFill>
                  <a:srgbClr val="000000"/>
                </a:solidFill>
              </a:rPr>
              <a:t>инимум </a:t>
            </a:r>
            <a:r>
              <a:rPr lang="en-US" dirty="0">
                <a:solidFill>
                  <a:srgbClr val="000000"/>
                </a:solidFill>
              </a:rPr>
              <a:t>3–5 независимых ноды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ru-RU" dirty="0" smtClean="0">
                <a:solidFill>
                  <a:srgbClr val="000000"/>
                </a:solidFill>
              </a:rPr>
              <a:t> других ОИС (</a:t>
            </a:r>
            <a:r>
              <a:rPr lang="en-US" dirty="0" smtClean="0">
                <a:solidFill>
                  <a:srgbClr val="000000"/>
                </a:solidFill>
              </a:rPr>
              <a:t>регистраторов</a:t>
            </a:r>
            <a:r>
              <a:rPr lang="en-US" dirty="0">
                <a:solidFill>
                  <a:srgbClr val="000000"/>
                </a:solidFill>
              </a:rPr>
              <a:t>, спецдепов, </a:t>
            </a:r>
            <a:r>
              <a:rPr lang="ru-RU" dirty="0">
                <a:solidFill>
                  <a:srgbClr val="000000"/>
                </a:solidFill>
              </a:rPr>
              <a:t>СПБ, </a:t>
            </a:r>
            <a:r>
              <a:rPr lang="en-US" dirty="0" smtClean="0">
                <a:solidFill>
                  <a:srgbClr val="000000"/>
                </a:solidFill>
              </a:rPr>
              <a:t>НРД</a:t>
            </a:r>
            <a:r>
              <a:rPr lang="ru-RU" dirty="0" smtClean="0">
                <a:solidFill>
                  <a:srgbClr val="000000"/>
                </a:solidFill>
              </a:rPr>
              <a:t>))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6858000" y="1662544"/>
            <a:ext cx="4156364" cy="295198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Результат: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 algn="l">
              <a:lnSpc>
                <a:spcPts val="2000"/>
              </a:lnSpc>
              <a:buNone/>
            </a:pPr>
            <a:endParaRPr lang="ru-RU" dirty="0" smtClean="0">
              <a:solidFill>
                <a:srgbClr val="000000"/>
              </a:solidFill>
            </a:endParaRPr>
          </a:p>
          <a:p>
            <a:pPr marL="342900" indent="-342900" algn="l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</a:rPr>
              <a:t>И</a:t>
            </a:r>
            <a:r>
              <a:rPr lang="en-US" dirty="0" smtClean="0">
                <a:solidFill>
                  <a:srgbClr val="000000"/>
                </a:solidFill>
              </a:rPr>
              <a:t>стинное </a:t>
            </a:r>
            <a:r>
              <a:rPr lang="en-US" dirty="0">
                <a:solidFill>
                  <a:srgbClr val="000000"/>
                </a:solidFill>
              </a:rPr>
              <a:t>распределённое доверие, устойчивость к сбоям. </a:t>
            </a:r>
            <a:endParaRPr lang="ru-RU" dirty="0" smtClean="0">
              <a:solidFill>
                <a:srgbClr val="000000"/>
              </a:solidFill>
            </a:endParaRPr>
          </a:p>
          <a:p>
            <a:pPr marL="342900" indent="-342900" algn="l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</a:rPr>
              <a:t>В</a:t>
            </a:r>
            <a:r>
              <a:rPr lang="en-US" dirty="0" smtClean="0">
                <a:solidFill>
                  <a:srgbClr val="000000"/>
                </a:solidFill>
              </a:rPr>
              <a:t>ысокую </a:t>
            </a:r>
            <a:r>
              <a:rPr lang="en-US" dirty="0">
                <a:solidFill>
                  <a:srgbClr val="000000"/>
                </a:solidFill>
              </a:rPr>
              <a:t>доступность системы и </a:t>
            </a:r>
            <a:r>
              <a:rPr lang="en-US" dirty="0" smtClean="0">
                <a:solidFill>
                  <a:srgbClr val="000000"/>
                </a:solidFill>
              </a:rPr>
              <a:t>сниж</a:t>
            </a:r>
            <a:r>
              <a:rPr lang="ru-RU" dirty="0" smtClean="0">
                <a:solidFill>
                  <a:srgbClr val="000000"/>
                </a:solidFill>
              </a:rPr>
              <a:t>ение </a:t>
            </a:r>
            <a:r>
              <a:rPr lang="en-US" dirty="0" smtClean="0">
                <a:solidFill>
                  <a:srgbClr val="000000"/>
                </a:solidFill>
              </a:rPr>
              <a:t> риск</a:t>
            </a:r>
            <a:r>
              <a:rPr lang="ru-RU" dirty="0" smtClean="0">
                <a:solidFill>
                  <a:srgbClr val="000000"/>
                </a:solidFill>
              </a:rPr>
              <a:t>ов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зависимости </a:t>
            </a:r>
            <a:r>
              <a:rPr lang="ru-RU" dirty="0" smtClean="0">
                <a:solidFill>
                  <a:srgbClr val="000000"/>
                </a:solidFill>
              </a:rPr>
              <a:t>рынка </a:t>
            </a:r>
            <a:r>
              <a:rPr lang="en-US" dirty="0" smtClean="0">
                <a:solidFill>
                  <a:srgbClr val="000000"/>
                </a:solidFill>
              </a:rPr>
              <a:t>от </a:t>
            </a:r>
            <a:r>
              <a:rPr lang="en-US" dirty="0">
                <a:solidFill>
                  <a:srgbClr val="000000"/>
                </a:solidFill>
              </a:rPr>
              <a:t>одного участника </a:t>
            </a:r>
            <a:r>
              <a:rPr lang="ru-RU" dirty="0" smtClean="0">
                <a:solidFill>
                  <a:srgbClr val="000000"/>
                </a:solidFill>
              </a:rPr>
              <a:t> экосистемы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ru-RU" dirty="0" smtClean="0">
              <a:solidFill>
                <a:srgbClr val="000000"/>
              </a:solidFill>
            </a:endParaRPr>
          </a:p>
          <a:p>
            <a:pPr marL="342900" indent="-342900" algn="l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</a:rPr>
              <a:t>В</a:t>
            </a:r>
            <a:r>
              <a:rPr lang="ru-RU" dirty="0" smtClean="0">
                <a:solidFill>
                  <a:srgbClr val="000000"/>
                </a:solidFill>
              </a:rPr>
              <a:t>заимосвязь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 ОИС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позволяет </a:t>
            </a:r>
            <a:r>
              <a:rPr lang="en-US" dirty="0" smtClean="0">
                <a:solidFill>
                  <a:srgbClr val="000000"/>
                </a:solidFill>
              </a:rPr>
              <a:t>оперативно </a:t>
            </a:r>
            <a:r>
              <a:rPr lang="en-US" dirty="0">
                <a:solidFill>
                  <a:srgbClr val="000000"/>
                </a:solidFill>
              </a:rPr>
              <a:t>восстанавливать работу </a:t>
            </a:r>
            <a:r>
              <a:rPr lang="ru-RU" dirty="0" smtClean="0">
                <a:solidFill>
                  <a:srgbClr val="000000"/>
                </a:solidFill>
              </a:rPr>
              <a:t> рынка </a:t>
            </a:r>
            <a:r>
              <a:rPr lang="en-US" dirty="0" smtClean="0">
                <a:solidFill>
                  <a:srgbClr val="000000"/>
                </a:solidFill>
              </a:rPr>
              <a:t>в </a:t>
            </a:r>
            <a:r>
              <a:rPr lang="en-US" dirty="0">
                <a:solidFill>
                  <a:srgbClr val="000000"/>
                </a:solidFill>
              </a:rPr>
              <a:t>случае технических </a:t>
            </a:r>
            <a:r>
              <a:rPr lang="ru-RU" dirty="0">
                <a:solidFill>
                  <a:srgbClr val="000000"/>
                </a:solidFill>
              </a:rPr>
              <a:t>и лицензионных </a:t>
            </a:r>
            <a:r>
              <a:rPr lang="en-US" dirty="0">
                <a:solidFill>
                  <a:srgbClr val="000000"/>
                </a:solidFill>
              </a:rPr>
              <a:t>проблем.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1" y="85061"/>
            <a:ext cx="12621491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417715"/>
            <a:ext cx="10141528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7030A0"/>
                </a:solidFill>
              </a:rPr>
              <a:t>Решение №2: </a:t>
            </a:r>
            <a:r>
              <a:rPr lang="ru-RU" sz="2200" b="1" dirty="0">
                <a:solidFill>
                  <a:srgbClr val="7030A0"/>
                </a:solidFill>
              </a:rPr>
              <a:t>М</a:t>
            </a:r>
            <a:r>
              <a:rPr lang="en-US" sz="2200" b="1" dirty="0">
                <a:solidFill>
                  <a:srgbClr val="7030A0"/>
                </a:solidFill>
              </a:rPr>
              <a:t>одель «Ведущий — </a:t>
            </a:r>
            <a:r>
              <a:rPr lang="en-US" sz="2200" b="1" dirty="0" smtClean="0">
                <a:solidFill>
                  <a:srgbClr val="7030A0"/>
                </a:solidFill>
              </a:rPr>
              <a:t>Ведомый оператор</a:t>
            </a:r>
            <a:r>
              <a:rPr lang="ru-RU" sz="2200" b="1" dirty="0" smtClean="0">
                <a:solidFill>
                  <a:srgbClr val="7030A0"/>
                </a:solidFill>
              </a:rPr>
              <a:t>»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1454727" y="1662545"/>
            <a:ext cx="4156364" cy="34248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</a:rPr>
              <a:t>Аналоги</a:t>
            </a:r>
            <a:r>
              <a:rPr lang="ru-RU" b="1" dirty="0" smtClean="0">
                <a:solidFill>
                  <a:srgbClr val="000000"/>
                </a:solidFill>
              </a:rPr>
              <a:t>и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  <a:r>
              <a:rPr lang="en-US" b="1" dirty="0">
                <a:solidFill>
                  <a:srgbClr val="000000"/>
                </a:solidFill>
              </a:rPr>
              <a:t> </a:t>
            </a:r>
            <a:endParaRPr lang="ru-RU" b="1" dirty="0" smtClean="0">
              <a:solidFill>
                <a:srgbClr val="000000"/>
              </a:solidFill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
Брокер на фондовом рынке, дающий доступ к </a:t>
            </a:r>
            <a:r>
              <a:rPr lang="en-US" dirty="0" smtClean="0">
                <a:solidFill>
                  <a:srgbClr val="000000"/>
                </a:solidFill>
              </a:rPr>
              <a:t>бирже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или трансфер-агент регистратора</a:t>
            </a:r>
          </a:p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
</a:t>
            </a:r>
            <a:r>
              <a:rPr lang="en-US" b="1" dirty="0">
                <a:solidFill>
                  <a:srgbClr val="000000"/>
                </a:solidFill>
              </a:rPr>
              <a:t>Как работает: </a:t>
            </a:r>
            <a:endParaRPr lang="ru-RU" b="1" dirty="0" smtClean="0">
              <a:solidFill>
                <a:srgbClr val="000000"/>
              </a:solidFill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
Ведущий оператор выпускает </a:t>
            </a:r>
            <a:r>
              <a:rPr lang="ru-RU" dirty="0" smtClean="0">
                <a:solidFill>
                  <a:srgbClr val="000000"/>
                </a:solidFill>
              </a:rPr>
              <a:t>цифровые </a:t>
            </a:r>
            <a:r>
              <a:rPr lang="en-US" dirty="0" smtClean="0">
                <a:solidFill>
                  <a:srgbClr val="000000"/>
                </a:solidFill>
              </a:rPr>
              <a:t>акци</a:t>
            </a:r>
            <a:r>
              <a:rPr lang="ru-RU" dirty="0" smtClean="0">
                <a:solidFill>
                  <a:srgbClr val="000000"/>
                </a:solidFill>
              </a:rPr>
              <a:t>и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Ведомый оператор подключается к нему и даёт своим клиентам доступ к </a:t>
            </a:r>
            <a:r>
              <a:rPr lang="en-US" dirty="0" smtClean="0">
                <a:solidFill>
                  <a:srgbClr val="000000"/>
                </a:solidFill>
              </a:rPr>
              <a:t>эт</a:t>
            </a:r>
            <a:r>
              <a:rPr lang="ru-RU" dirty="0" smtClean="0">
                <a:solidFill>
                  <a:srgbClr val="000000"/>
                </a:solidFill>
              </a:rPr>
              <a:t>им</a:t>
            </a:r>
            <a:r>
              <a:rPr lang="en-US" dirty="0" smtClean="0">
                <a:solidFill>
                  <a:srgbClr val="000000"/>
                </a:solidFill>
              </a:rPr>
              <a:t> акци</a:t>
            </a:r>
            <a:r>
              <a:rPr lang="ru-RU" dirty="0" smtClean="0">
                <a:solidFill>
                  <a:srgbClr val="000000"/>
                </a:solidFill>
              </a:rPr>
              <a:t>ям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через свой интерфейс. Выгода: инвестор работает с одним оператором и имеет доступ ко всем цифровым акциям на рынке.
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6858000" y="1662545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Это упрощает процесс инвестирования и позволяет оперативно реагировать на изменения на рынке.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63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750224"/>
            <a:ext cx="10141528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7030A0"/>
                </a:solidFill>
              </a:rPr>
              <a:t>Решение №3: </a:t>
            </a:r>
            <a:r>
              <a:rPr lang="ru-RU" sz="2200" b="1" dirty="0">
                <a:solidFill>
                  <a:srgbClr val="7030A0"/>
                </a:solidFill>
              </a:rPr>
              <a:t>Е</a:t>
            </a:r>
            <a:r>
              <a:rPr lang="en-US" sz="2200" b="1" dirty="0">
                <a:solidFill>
                  <a:srgbClr val="7030A0"/>
                </a:solidFill>
              </a:rPr>
              <a:t>диный стандарт и регуляторный импульс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1454727" y="2078182"/>
            <a:ext cx="9975273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Стандартизация: </a:t>
            </a:r>
            <a:endParaRPr lang="ru-RU" b="1" dirty="0" smtClean="0">
              <a:solidFill>
                <a:srgbClr val="000000"/>
              </a:solidFill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
Единый протокол для смарт-контрактов цифровых акций и API для взаимодействия между ОИС. (Разработка </a:t>
            </a:r>
            <a:r>
              <a:rPr lang="en-US" dirty="0" smtClean="0">
                <a:solidFill>
                  <a:srgbClr val="000000"/>
                </a:solidFill>
              </a:rPr>
              <a:t> регистраторами-</a:t>
            </a:r>
            <a:r>
              <a:rPr lang="ru-RU" dirty="0" smtClean="0">
                <a:solidFill>
                  <a:srgbClr val="000000"/>
                </a:solidFill>
              </a:rPr>
              <a:t>ОИС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совместно с НАУФОР и ПАРТАД). </a:t>
            </a:r>
          </a:p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
</a:t>
            </a:r>
            <a:r>
              <a:rPr lang="en-US" b="1" dirty="0">
                <a:solidFill>
                  <a:srgbClr val="000000"/>
                </a:solidFill>
              </a:rPr>
              <a:t>Регуляторный импульс: </a:t>
            </a:r>
            <a:endParaRPr lang="ru-RU" b="1" dirty="0" smtClean="0">
              <a:solidFill>
                <a:srgbClr val="000000"/>
              </a:solidFill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
Установить обязательные требования к интероперабельности для новых и действующих ОИС.
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1537855" y="4405745"/>
            <a:ext cx="10449098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b="1" i="1" dirty="0">
                <a:solidFill>
                  <a:srgbClr val="7030A0"/>
                </a:solidFill>
              </a:rPr>
              <a:t>Это позволит обеспечить совместимость и взаимодействие </a:t>
            </a:r>
            <a:r>
              <a:rPr lang="ru-RU" b="1" i="1" dirty="0" smtClean="0">
                <a:solidFill>
                  <a:srgbClr val="7030A0"/>
                </a:solidFill>
              </a:rPr>
              <a:t> ОИС 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>
                <a:solidFill>
                  <a:srgbClr val="7030A0"/>
                </a:solidFill>
              </a:rPr>
              <a:t>при операциях с цифровыми ак</a:t>
            </a:r>
            <a:r>
              <a:rPr lang="ru-RU" b="1" i="1" dirty="0">
                <a:solidFill>
                  <a:srgbClr val="7030A0"/>
                </a:solidFill>
              </a:rPr>
              <a:t>циями</a:t>
            </a:r>
            <a:r>
              <a:rPr lang="en-US" b="1" i="1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454727" y="750224"/>
            <a:ext cx="10141528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2200" b="1" dirty="0">
                <a:solidFill>
                  <a:srgbClr val="7030A0"/>
                </a:solidFill>
              </a:rPr>
              <a:t>Визуализация будущего: </a:t>
            </a:r>
            <a:r>
              <a:rPr lang="ru-RU" sz="2200" b="1" dirty="0">
                <a:solidFill>
                  <a:srgbClr val="7030A0"/>
                </a:solidFill>
              </a:rPr>
              <a:t>о</a:t>
            </a:r>
            <a:r>
              <a:rPr lang="ru-RU" sz="2200" b="1" dirty="0" smtClean="0">
                <a:solidFill>
                  <a:srgbClr val="7030A0"/>
                </a:solidFill>
              </a:rPr>
              <a:t>бщая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>
                <a:solidFill>
                  <a:srgbClr val="7030A0"/>
                </a:solidFill>
              </a:rPr>
              <a:t>экосистема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2826327" y="1522577"/>
            <a:ext cx="2296775" cy="109112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sz="1600" b="1" dirty="0" smtClean="0">
                <a:solidFill>
                  <a:srgbClr val="000000"/>
                </a:solidFill>
              </a:rPr>
              <a:t>Проблема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  <a:r>
              <a:rPr lang="en-US" sz="1600" dirty="0">
                <a:solidFill>
                  <a:srgbClr val="000000"/>
                </a:solidFill>
              </a:rPr>
              <a:t>множество изолированных «островков»-блокчейнов, между которыми нет связи.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432387" y="2993538"/>
            <a:ext cx="3709939" cy="220587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lnSpc>
                <a:spcPts val="2000"/>
              </a:lnSpc>
              <a:buNone/>
            </a:pPr>
            <a:r>
              <a:rPr lang="ru-RU" sz="1600" b="1" dirty="0" smtClean="0">
                <a:solidFill>
                  <a:srgbClr val="000000"/>
                </a:solidFill>
              </a:rPr>
              <a:t>Решение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  <a:endParaRPr lang="ru-RU" sz="16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ts val="2000"/>
              </a:lnSpc>
              <a:buNone/>
            </a:pPr>
            <a:r>
              <a:rPr lang="ru-RU" sz="1600" dirty="0" smtClean="0">
                <a:solidFill>
                  <a:srgbClr val="000000"/>
                </a:solidFill>
              </a:rPr>
              <a:t>Система взаимосвязи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где инвесторы через своих операторов имеют доступ ко всем эмитентам и акциям. Это упрощает процесс инвестирования и повышает ликвидность рынка. Участники получают возможность более эффективно анализировать и сравнивать различные активы.</a:t>
            </a:r>
            <a:endParaRPr lang="en-US" sz="16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10BA2A1-18B2-B082-3F75-76E1744A910B}"/>
              </a:ext>
            </a:extLst>
          </p:cNvPr>
          <p:cNvGrpSpPr/>
          <p:nvPr/>
        </p:nvGrpSpPr>
        <p:grpSpPr>
          <a:xfrm>
            <a:off x="691022" y="2916308"/>
            <a:ext cx="642998" cy="711502"/>
            <a:chOff x="1881127" y="698198"/>
            <a:chExt cx="2010874" cy="2290007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84E75F16-FF1C-C7B7-CAC5-3829257A30AE}"/>
                </a:ext>
              </a:extLst>
            </p:cNvPr>
            <p:cNvCxnSpPr>
              <a:cxnSpLocks/>
            </p:cNvCxnSpPr>
            <p:nvPr/>
          </p:nvCxnSpPr>
          <p:spPr>
            <a:xfrm>
              <a:off x="1891553" y="1255058"/>
              <a:ext cx="0" cy="1176386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1DCAE9CF-34F7-64A3-2DBD-239C0ED0D0E2}"/>
                </a:ext>
              </a:extLst>
            </p:cNvPr>
            <p:cNvCxnSpPr>
              <a:cxnSpLocks/>
            </p:cNvCxnSpPr>
            <p:nvPr/>
          </p:nvCxnSpPr>
          <p:spPr>
            <a:xfrm>
              <a:off x="3881576" y="1254959"/>
              <a:ext cx="0" cy="1176485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431465A-E9E7-1913-BE9B-ACD25214B5EB}"/>
                </a:ext>
              </a:extLst>
            </p:cNvPr>
            <p:cNvCxnSpPr>
              <a:cxnSpLocks/>
            </p:cNvCxnSpPr>
            <p:nvPr/>
          </p:nvCxnSpPr>
          <p:spPr>
            <a:xfrm>
              <a:off x="2881351" y="1811720"/>
              <a:ext cx="10426" cy="1176485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28EB948C-7C17-C421-97EA-A06A4EBE5814}"/>
                </a:ext>
              </a:extLst>
            </p:cNvPr>
            <p:cNvCxnSpPr>
              <a:cxnSpLocks/>
            </p:cNvCxnSpPr>
            <p:nvPr/>
          </p:nvCxnSpPr>
          <p:spPr>
            <a:xfrm>
              <a:off x="1881127" y="1254959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62E622D-8A9E-5D3A-E411-0263BC49B643}"/>
                </a:ext>
              </a:extLst>
            </p:cNvPr>
            <p:cNvCxnSpPr>
              <a:cxnSpLocks/>
            </p:cNvCxnSpPr>
            <p:nvPr/>
          </p:nvCxnSpPr>
          <p:spPr>
            <a:xfrm>
              <a:off x="2876138" y="698198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7D5F8FB-2E06-0B8F-6E40-2EFA9DD164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1553" y="698198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CB076F1F-D03F-9431-53EE-86CBBB9870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1777" y="1254959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C7F493D9-0CBA-BF04-97F1-AB19BCB16179}"/>
                </a:ext>
              </a:extLst>
            </p:cNvPr>
            <p:cNvCxnSpPr>
              <a:cxnSpLocks/>
            </p:cNvCxnSpPr>
            <p:nvPr/>
          </p:nvCxnSpPr>
          <p:spPr>
            <a:xfrm>
              <a:off x="1881127" y="2431444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B057D09F-AAA9-5331-D513-307A5CC6A7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1777" y="2431444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1D8175F-FC2E-242F-055A-E5A5C4609820}"/>
              </a:ext>
            </a:extLst>
          </p:cNvPr>
          <p:cNvGrpSpPr/>
          <p:nvPr/>
        </p:nvGrpSpPr>
        <p:grpSpPr>
          <a:xfrm>
            <a:off x="2015348" y="2550776"/>
            <a:ext cx="642998" cy="711502"/>
            <a:chOff x="1881127" y="698198"/>
            <a:chExt cx="2010874" cy="2290007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E2AC995D-6F4E-FFEC-C7BB-E51387A35FAB}"/>
                </a:ext>
              </a:extLst>
            </p:cNvPr>
            <p:cNvCxnSpPr>
              <a:cxnSpLocks/>
            </p:cNvCxnSpPr>
            <p:nvPr/>
          </p:nvCxnSpPr>
          <p:spPr>
            <a:xfrm>
              <a:off x="1891553" y="1255058"/>
              <a:ext cx="0" cy="1176386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A2EB276D-4DED-1213-244E-FA88C9A8243A}"/>
                </a:ext>
              </a:extLst>
            </p:cNvPr>
            <p:cNvCxnSpPr>
              <a:cxnSpLocks/>
            </p:cNvCxnSpPr>
            <p:nvPr/>
          </p:nvCxnSpPr>
          <p:spPr>
            <a:xfrm>
              <a:off x="3881576" y="1254959"/>
              <a:ext cx="0" cy="1176485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60B7DDB9-3022-37E2-9A47-871F953B89AF}"/>
                </a:ext>
              </a:extLst>
            </p:cNvPr>
            <p:cNvCxnSpPr>
              <a:cxnSpLocks/>
            </p:cNvCxnSpPr>
            <p:nvPr/>
          </p:nvCxnSpPr>
          <p:spPr>
            <a:xfrm>
              <a:off x="2881351" y="1811720"/>
              <a:ext cx="10426" cy="1176485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5952418B-1E57-E04C-9A05-2267581FD69C}"/>
                </a:ext>
              </a:extLst>
            </p:cNvPr>
            <p:cNvCxnSpPr>
              <a:cxnSpLocks/>
            </p:cNvCxnSpPr>
            <p:nvPr/>
          </p:nvCxnSpPr>
          <p:spPr>
            <a:xfrm>
              <a:off x="1881127" y="1254959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3D9DC943-1B13-9AC9-FEF3-836B7C96CFD8}"/>
                </a:ext>
              </a:extLst>
            </p:cNvPr>
            <p:cNvCxnSpPr>
              <a:cxnSpLocks/>
            </p:cNvCxnSpPr>
            <p:nvPr/>
          </p:nvCxnSpPr>
          <p:spPr>
            <a:xfrm>
              <a:off x="2876138" y="698198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2912489F-8A2D-2EFF-F9D4-F454783B24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1553" y="698198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42B02E5E-D345-8794-0ED7-6DB81D1C6D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1777" y="1254959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289CFE9-211B-4C47-0434-9FED43081C3A}"/>
                </a:ext>
              </a:extLst>
            </p:cNvPr>
            <p:cNvCxnSpPr>
              <a:cxnSpLocks/>
            </p:cNvCxnSpPr>
            <p:nvPr/>
          </p:nvCxnSpPr>
          <p:spPr>
            <a:xfrm>
              <a:off x="1881127" y="2431444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7EE4A0BA-34BD-31C2-106E-36559391F9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1777" y="2431444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331E216-63D7-B4A3-4952-A65B40D5B224}"/>
              </a:ext>
            </a:extLst>
          </p:cNvPr>
          <p:cNvGrpSpPr/>
          <p:nvPr/>
        </p:nvGrpSpPr>
        <p:grpSpPr>
          <a:xfrm>
            <a:off x="1133228" y="1605542"/>
            <a:ext cx="642998" cy="711502"/>
            <a:chOff x="1881127" y="698198"/>
            <a:chExt cx="2010874" cy="2290007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F68DA58D-148A-A83C-65E9-834B3C416E6A}"/>
                </a:ext>
              </a:extLst>
            </p:cNvPr>
            <p:cNvCxnSpPr>
              <a:cxnSpLocks/>
            </p:cNvCxnSpPr>
            <p:nvPr/>
          </p:nvCxnSpPr>
          <p:spPr>
            <a:xfrm>
              <a:off x="1891553" y="1255058"/>
              <a:ext cx="0" cy="1176386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C60CC42A-E59A-106D-63E2-BA98714DE4FB}"/>
                </a:ext>
              </a:extLst>
            </p:cNvPr>
            <p:cNvCxnSpPr>
              <a:cxnSpLocks/>
            </p:cNvCxnSpPr>
            <p:nvPr/>
          </p:nvCxnSpPr>
          <p:spPr>
            <a:xfrm>
              <a:off x="3881576" y="1254959"/>
              <a:ext cx="0" cy="1176485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EACB05A6-7B09-B8ED-ACE5-6C74AB727F21}"/>
                </a:ext>
              </a:extLst>
            </p:cNvPr>
            <p:cNvCxnSpPr>
              <a:cxnSpLocks/>
            </p:cNvCxnSpPr>
            <p:nvPr/>
          </p:nvCxnSpPr>
          <p:spPr>
            <a:xfrm>
              <a:off x="2881351" y="1811720"/>
              <a:ext cx="10426" cy="1176485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EAA994CF-B674-5C23-9ECD-F7E81335A6B2}"/>
                </a:ext>
              </a:extLst>
            </p:cNvPr>
            <p:cNvCxnSpPr>
              <a:cxnSpLocks/>
            </p:cNvCxnSpPr>
            <p:nvPr/>
          </p:nvCxnSpPr>
          <p:spPr>
            <a:xfrm>
              <a:off x="1881127" y="1254959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227DED07-0E05-279F-FF68-B5132F79F7E9}"/>
                </a:ext>
              </a:extLst>
            </p:cNvPr>
            <p:cNvCxnSpPr>
              <a:cxnSpLocks/>
            </p:cNvCxnSpPr>
            <p:nvPr/>
          </p:nvCxnSpPr>
          <p:spPr>
            <a:xfrm>
              <a:off x="2876138" y="698198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8A110DE1-0709-6489-846F-6539D4947B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1553" y="698198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C166629A-A3F1-107B-66C8-DF17FFEA0C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1777" y="1254959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DA321C1D-6C0A-63BE-A823-DC9685977C2B}"/>
                </a:ext>
              </a:extLst>
            </p:cNvPr>
            <p:cNvCxnSpPr>
              <a:cxnSpLocks/>
            </p:cNvCxnSpPr>
            <p:nvPr/>
          </p:nvCxnSpPr>
          <p:spPr>
            <a:xfrm>
              <a:off x="1881127" y="2431444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A6786FA1-E2FA-4A15-5AF1-2B105E5B10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1777" y="2431444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0E399BAA-FCEC-DC58-568D-2FE41B0F016C}"/>
              </a:ext>
            </a:extLst>
          </p:cNvPr>
          <p:cNvGrpSpPr/>
          <p:nvPr/>
        </p:nvGrpSpPr>
        <p:grpSpPr>
          <a:xfrm>
            <a:off x="8376395" y="2464126"/>
            <a:ext cx="642998" cy="711502"/>
            <a:chOff x="1881127" y="698198"/>
            <a:chExt cx="2010874" cy="2290007"/>
          </a:xfrm>
        </p:grpSpPr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5AEF3770-5654-EE0F-510B-41DD4E8D6612}"/>
                </a:ext>
              </a:extLst>
            </p:cNvPr>
            <p:cNvCxnSpPr>
              <a:cxnSpLocks/>
            </p:cNvCxnSpPr>
            <p:nvPr/>
          </p:nvCxnSpPr>
          <p:spPr>
            <a:xfrm>
              <a:off x="1891553" y="1255058"/>
              <a:ext cx="0" cy="1176386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D3C6887D-1307-5330-511E-C98643768567}"/>
                </a:ext>
              </a:extLst>
            </p:cNvPr>
            <p:cNvCxnSpPr>
              <a:cxnSpLocks/>
            </p:cNvCxnSpPr>
            <p:nvPr/>
          </p:nvCxnSpPr>
          <p:spPr>
            <a:xfrm>
              <a:off x="3881576" y="1254959"/>
              <a:ext cx="0" cy="1176485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D895DE5C-4B36-ADDD-88FD-29B3AB8F4FB7}"/>
                </a:ext>
              </a:extLst>
            </p:cNvPr>
            <p:cNvCxnSpPr>
              <a:cxnSpLocks/>
            </p:cNvCxnSpPr>
            <p:nvPr/>
          </p:nvCxnSpPr>
          <p:spPr>
            <a:xfrm>
              <a:off x="2881351" y="1811720"/>
              <a:ext cx="10426" cy="1176485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A156A819-CCAC-8A74-DA27-C37D79D2075E}"/>
                </a:ext>
              </a:extLst>
            </p:cNvPr>
            <p:cNvCxnSpPr>
              <a:cxnSpLocks/>
            </p:cNvCxnSpPr>
            <p:nvPr/>
          </p:nvCxnSpPr>
          <p:spPr>
            <a:xfrm>
              <a:off x="1881127" y="1254959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5AE5178B-D958-1EAA-FF79-8CB9AFCDB9E2}"/>
                </a:ext>
              </a:extLst>
            </p:cNvPr>
            <p:cNvCxnSpPr>
              <a:cxnSpLocks/>
            </p:cNvCxnSpPr>
            <p:nvPr/>
          </p:nvCxnSpPr>
          <p:spPr>
            <a:xfrm>
              <a:off x="2876138" y="698198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E00587DC-A88D-84EF-FD2A-34A7CE42C6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1553" y="698198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9CA909C4-3063-90F9-1064-20DE54C5B7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1777" y="1254959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075C159F-02FB-20C9-42D2-C5FBBA67D65B}"/>
                </a:ext>
              </a:extLst>
            </p:cNvPr>
            <p:cNvCxnSpPr>
              <a:cxnSpLocks/>
            </p:cNvCxnSpPr>
            <p:nvPr/>
          </p:nvCxnSpPr>
          <p:spPr>
            <a:xfrm>
              <a:off x="1881127" y="2431444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ADD58753-3E3B-B134-FE7B-6DE18DC076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1777" y="2431444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D052FF2-7C0F-3AAA-3182-DE2FEB296718}"/>
              </a:ext>
            </a:extLst>
          </p:cNvPr>
          <p:cNvGrpSpPr/>
          <p:nvPr/>
        </p:nvGrpSpPr>
        <p:grpSpPr>
          <a:xfrm>
            <a:off x="7248019" y="4169981"/>
            <a:ext cx="642998" cy="711502"/>
            <a:chOff x="1881127" y="698198"/>
            <a:chExt cx="2010874" cy="2290007"/>
          </a:xfrm>
        </p:grpSpPr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1EE93167-0559-296E-CE6C-46ED39A7EF57}"/>
                </a:ext>
              </a:extLst>
            </p:cNvPr>
            <p:cNvCxnSpPr>
              <a:cxnSpLocks/>
            </p:cNvCxnSpPr>
            <p:nvPr/>
          </p:nvCxnSpPr>
          <p:spPr>
            <a:xfrm>
              <a:off x="1891553" y="1255058"/>
              <a:ext cx="0" cy="1176386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4C257E9E-5DE4-9E5C-D764-011DD38B276F}"/>
                </a:ext>
              </a:extLst>
            </p:cNvPr>
            <p:cNvCxnSpPr>
              <a:cxnSpLocks/>
            </p:cNvCxnSpPr>
            <p:nvPr/>
          </p:nvCxnSpPr>
          <p:spPr>
            <a:xfrm>
              <a:off x="3881576" y="1254959"/>
              <a:ext cx="0" cy="1176485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8A1F0764-3ABE-98FC-0C1A-7654E0A2BD38}"/>
                </a:ext>
              </a:extLst>
            </p:cNvPr>
            <p:cNvCxnSpPr>
              <a:cxnSpLocks/>
            </p:cNvCxnSpPr>
            <p:nvPr/>
          </p:nvCxnSpPr>
          <p:spPr>
            <a:xfrm>
              <a:off x="2881351" y="1811720"/>
              <a:ext cx="10426" cy="1176485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386697DC-5D0B-96DC-7A21-CC4FDADB256C}"/>
                </a:ext>
              </a:extLst>
            </p:cNvPr>
            <p:cNvCxnSpPr>
              <a:cxnSpLocks/>
            </p:cNvCxnSpPr>
            <p:nvPr/>
          </p:nvCxnSpPr>
          <p:spPr>
            <a:xfrm>
              <a:off x="1881127" y="1254959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479EF6B1-B0C1-BCB9-3503-8878463C1C51}"/>
                </a:ext>
              </a:extLst>
            </p:cNvPr>
            <p:cNvCxnSpPr>
              <a:cxnSpLocks/>
            </p:cNvCxnSpPr>
            <p:nvPr/>
          </p:nvCxnSpPr>
          <p:spPr>
            <a:xfrm>
              <a:off x="2876138" y="698198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F368DF41-EA47-85A8-23C8-10FB85F11E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1553" y="698198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28D8D726-7586-FCA5-D59B-46D2547F77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1777" y="1254959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id="{C1B3AEB7-868C-FCAF-72BE-23AC2C1D6BB7}"/>
                </a:ext>
              </a:extLst>
            </p:cNvPr>
            <p:cNvCxnSpPr>
              <a:cxnSpLocks/>
            </p:cNvCxnSpPr>
            <p:nvPr/>
          </p:nvCxnSpPr>
          <p:spPr>
            <a:xfrm>
              <a:off x="1881127" y="2431444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480CC505-5D24-75BC-7345-E76958809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1777" y="2431444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E4A9A0CC-749E-E744-2268-3CB7075DF6C0}"/>
              </a:ext>
            </a:extLst>
          </p:cNvPr>
          <p:cNvGrpSpPr/>
          <p:nvPr/>
        </p:nvGrpSpPr>
        <p:grpSpPr>
          <a:xfrm>
            <a:off x="9495941" y="4167352"/>
            <a:ext cx="642998" cy="711502"/>
            <a:chOff x="1881127" y="698198"/>
            <a:chExt cx="2010874" cy="2290007"/>
          </a:xfrm>
        </p:grpSpPr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F0DF8B41-A231-A88C-55D9-93B198CC35A5}"/>
                </a:ext>
              </a:extLst>
            </p:cNvPr>
            <p:cNvCxnSpPr>
              <a:cxnSpLocks/>
            </p:cNvCxnSpPr>
            <p:nvPr/>
          </p:nvCxnSpPr>
          <p:spPr>
            <a:xfrm>
              <a:off x="1891553" y="1255058"/>
              <a:ext cx="0" cy="1176386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id="{8484A175-C6AE-4F13-6FDF-ED918B498201}"/>
                </a:ext>
              </a:extLst>
            </p:cNvPr>
            <p:cNvCxnSpPr>
              <a:cxnSpLocks/>
            </p:cNvCxnSpPr>
            <p:nvPr/>
          </p:nvCxnSpPr>
          <p:spPr>
            <a:xfrm>
              <a:off x="3881576" y="1254959"/>
              <a:ext cx="0" cy="1176485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1F08CACA-AC7D-5409-2C5A-FC21185BDB54}"/>
                </a:ext>
              </a:extLst>
            </p:cNvPr>
            <p:cNvCxnSpPr>
              <a:cxnSpLocks/>
            </p:cNvCxnSpPr>
            <p:nvPr/>
          </p:nvCxnSpPr>
          <p:spPr>
            <a:xfrm>
              <a:off x="2881351" y="1811720"/>
              <a:ext cx="10426" cy="1176485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id="{E694C9F2-CCB3-0BE1-13A0-5944F9E88E84}"/>
                </a:ext>
              </a:extLst>
            </p:cNvPr>
            <p:cNvCxnSpPr>
              <a:cxnSpLocks/>
            </p:cNvCxnSpPr>
            <p:nvPr/>
          </p:nvCxnSpPr>
          <p:spPr>
            <a:xfrm>
              <a:off x="1881127" y="1254959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208C8498-CBE6-F380-FDB9-E5EBA6A82705}"/>
                </a:ext>
              </a:extLst>
            </p:cNvPr>
            <p:cNvCxnSpPr>
              <a:cxnSpLocks/>
            </p:cNvCxnSpPr>
            <p:nvPr/>
          </p:nvCxnSpPr>
          <p:spPr>
            <a:xfrm>
              <a:off x="2876138" y="698198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BB888983-F5DF-BA22-ACEE-9B796DB51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1553" y="698198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CEA9A601-5F94-9C39-7766-46F25EA9ED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1777" y="1254959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>
              <a:extLst>
                <a:ext uri="{FF2B5EF4-FFF2-40B4-BE49-F238E27FC236}">
                  <a16:creationId xmlns:a16="http://schemas.microsoft.com/office/drawing/2014/main" id="{E23F4C0F-C602-2770-E555-E925C6F55914}"/>
                </a:ext>
              </a:extLst>
            </p:cNvPr>
            <p:cNvCxnSpPr>
              <a:cxnSpLocks/>
            </p:cNvCxnSpPr>
            <p:nvPr/>
          </p:nvCxnSpPr>
          <p:spPr>
            <a:xfrm>
              <a:off x="1881127" y="2431444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>
              <a:extLst>
                <a:ext uri="{FF2B5EF4-FFF2-40B4-BE49-F238E27FC236}">
                  <a16:creationId xmlns:a16="http://schemas.microsoft.com/office/drawing/2014/main" id="{B90D658E-1779-DFCC-5937-636C086E03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1777" y="2431444"/>
              <a:ext cx="1000224" cy="556761"/>
            </a:xfrm>
            <a:prstGeom prst="line">
              <a:avLst/>
            </a:prstGeom>
            <a:ln w="31750">
              <a:solidFill>
                <a:srgbClr val="709C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F08A49BE-3E8C-FA20-2A1B-22C30A5A48D7}"/>
              </a:ext>
            </a:extLst>
          </p:cNvPr>
          <p:cNvCxnSpPr>
            <a:cxnSpLocks/>
          </p:cNvCxnSpPr>
          <p:nvPr/>
        </p:nvCxnSpPr>
        <p:spPr>
          <a:xfrm>
            <a:off x="8706704" y="3175628"/>
            <a:ext cx="0" cy="312244"/>
          </a:xfrm>
          <a:prstGeom prst="line">
            <a:avLst/>
          </a:prstGeom>
          <a:ln w="31750">
            <a:solidFill>
              <a:srgbClr val="709C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4DAE2110-EAE9-3893-3940-9D8B287064DF}"/>
              </a:ext>
            </a:extLst>
          </p:cNvPr>
          <p:cNvCxnSpPr>
            <a:cxnSpLocks/>
          </p:cNvCxnSpPr>
          <p:nvPr/>
        </p:nvCxnSpPr>
        <p:spPr>
          <a:xfrm flipV="1">
            <a:off x="7886015" y="4169981"/>
            <a:ext cx="250909" cy="163189"/>
          </a:xfrm>
          <a:prstGeom prst="line">
            <a:avLst/>
          </a:prstGeom>
          <a:ln w="31750">
            <a:solidFill>
              <a:srgbClr val="709C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23AA4F26-7257-B4EA-87D0-6B5971DD15AD}"/>
              </a:ext>
            </a:extLst>
          </p:cNvPr>
          <p:cNvCxnSpPr>
            <a:cxnSpLocks/>
          </p:cNvCxnSpPr>
          <p:nvPr/>
        </p:nvCxnSpPr>
        <p:spPr>
          <a:xfrm flipH="1" flipV="1">
            <a:off x="9252320" y="4162128"/>
            <a:ext cx="246956" cy="180869"/>
          </a:xfrm>
          <a:prstGeom prst="line">
            <a:avLst/>
          </a:prstGeom>
          <a:ln w="31750">
            <a:solidFill>
              <a:srgbClr val="709C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Шестиугольник 99">
            <a:extLst>
              <a:ext uri="{FF2B5EF4-FFF2-40B4-BE49-F238E27FC236}">
                <a16:creationId xmlns:a16="http://schemas.microsoft.com/office/drawing/2014/main" id="{2CC2974C-C113-EC62-6C04-022E34865595}"/>
              </a:ext>
            </a:extLst>
          </p:cNvPr>
          <p:cNvSpPr/>
          <p:nvPr/>
        </p:nvSpPr>
        <p:spPr>
          <a:xfrm>
            <a:off x="8028573" y="3493745"/>
            <a:ext cx="1333766" cy="893483"/>
          </a:xfrm>
          <a:prstGeom prst="hexagon">
            <a:avLst/>
          </a:prstGeom>
          <a:noFill/>
          <a:ln w="31750">
            <a:solidFill>
              <a:srgbClr val="709C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709CF7"/>
                </a:solidFill>
              </a:rPr>
              <a:t>Решения №1 -3</a:t>
            </a:r>
            <a:endParaRPr lang="ru-RU" sz="1100" b="1" dirty="0">
              <a:solidFill>
                <a:srgbClr val="709CF7"/>
              </a:solidFill>
            </a:endParaRPr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id="{BDD74062-E373-7645-D534-5ABE6C4FAABF}"/>
              </a:ext>
            </a:extLst>
          </p:cNvPr>
          <p:cNvSpPr/>
          <p:nvPr/>
        </p:nvSpPr>
        <p:spPr>
          <a:xfrm>
            <a:off x="6001617" y="1522577"/>
            <a:ext cx="1783878" cy="581892"/>
          </a:xfrm>
          <a:prstGeom prst="ellipse">
            <a:avLst/>
          </a:prstGeom>
          <a:noFill/>
          <a:ln w="31750">
            <a:solidFill>
              <a:srgbClr val="709C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9CF7"/>
                </a:solidFill>
              </a:rPr>
              <a:t>Инвестор</a:t>
            </a:r>
          </a:p>
        </p:txBody>
      </p: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id="{05B693DD-BA4B-FD47-DDC0-668733F17B9C}"/>
              </a:ext>
            </a:extLst>
          </p:cNvPr>
          <p:cNvSpPr/>
          <p:nvPr/>
        </p:nvSpPr>
        <p:spPr>
          <a:xfrm>
            <a:off x="6601097" y="2550776"/>
            <a:ext cx="1420807" cy="6248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ОПЕРАТОР</a:t>
            </a:r>
          </a:p>
        </p:txBody>
      </p:sp>
      <p:sp>
        <p:nvSpPr>
          <p:cNvPr id="106" name="Прямоугольник: скругленные углы 105">
            <a:extLst>
              <a:ext uri="{FF2B5EF4-FFF2-40B4-BE49-F238E27FC236}">
                <a16:creationId xmlns:a16="http://schemas.microsoft.com/office/drawing/2014/main" id="{8C3C6CDD-0B2C-6DE1-D432-2ABFEEC315E7}"/>
              </a:ext>
            </a:extLst>
          </p:cNvPr>
          <p:cNvSpPr/>
          <p:nvPr/>
        </p:nvSpPr>
        <p:spPr>
          <a:xfrm>
            <a:off x="9340561" y="2529687"/>
            <a:ext cx="1420807" cy="6248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ОПЕРАТОР</a:t>
            </a: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0E62C046-0A69-CD51-4589-650FA7E4EEC1}"/>
              </a:ext>
            </a:extLst>
          </p:cNvPr>
          <p:cNvCxnSpPr>
            <a:cxnSpLocks/>
            <a:endCxn id="100" idx="4"/>
          </p:cNvCxnSpPr>
          <p:nvPr/>
        </p:nvCxnSpPr>
        <p:spPr>
          <a:xfrm>
            <a:off x="8021904" y="3132800"/>
            <a:ext cx="230040" cy="360945"/>
          </a:xfrm>
          <a:prstGeom prst="line">
            <a:avLst/>
          </a:prstGeom>
          <a:ln w="31750">
            <a:solidFill>
              <a:srgbClr val="709C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581EF973-B199-3B53-F0A2-A7F5B176F636}"/>
              </a:ext>
            </a:extLst>
          </p:cNvPr>
          <p:cNvCxnSpPr>
            <a:cxnSpLocks/>
            <a:endCxn id="100" idx="5"/>
          </p:cNvCxnSpPr>
          <p:nvPr/>
        </p:nvCxnSpPr>
        <p:spPr>
          <a:xfrm flipH="1">
            <a:off x="9138968" y="3132800"/>
            <a:ext cx="230040" cy="360945"/>
          </a:xfrm>
          <a:prstGeom prst="line">
            <a:avLst/>
          </a:prstGeom>
          <a:ln w="31750">
            <a:solidFill>
              <a:srgbClr val="709C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Овал 112">
            <a:extLst>
              <a:ext uri="{FF2B5EF4-FFF2-40B4-BE49-F238E27FC236}">
                <a16:creationId xmlns:a16="http://schemas.microsoft.com/office/drawing/2014/main" id="{42651EE5-DF72-37C4-1FE4-55C899C6AB81}"/>
              </a:ext>
            </a:extLst>
          </p:cNvPr>
          <p:cNvSpPr/>
          <p:nvPr/>
        </p:nvSpPr>
        <p:spPr>
          <a:xfrm>
            <a:off x="9527169" y="1516874"/>
            <a:ext cx="1783878" cy="581892"/>
          </a:xfrm>
          <a:prstGeom prst="ellipse">
            <a:avLst/>
          </a:prstGeom>
          <a:noFill/>
          <a:ln w="31750">
            <a:solidFill>
              <a:srgbClr val="709C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9CF7"/>
                </a:solidFill>
              </a:rPr>
              <a:t>Инвестор</a:t>
            </a:r>
          </a:p>
        </p:txBody>
      </p: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A1B908C7-1788-194F-91F5-6AFA4C8AA989}"/>
              </a:ext>
            </a:extLst>
          </p:cNvPr>
          <p:cNvCxnSpPr>
            <a:cxnSpLocks/>
            <a:stCxn id="113" idx="4"/>
            <a:endCxn id="106" idx="0"/>
          </p:cNvCxnSpPr>
          <p:nvPr/>
        </p:nvCxnSpPr>
        <p:spPr>
          <a:xfrm flipH="1">
            <a:off x="10050965" y="2098766"/>
            <a:ext cx="368143" cy="430921"/>
          </a:xfrm>
          <a:prstGeom prst="line">
            <a:avLst/>
          </a:prstGeom>
          <a:ln w="31750">
            <a:solidFill>
              <a:srgbClr val="709C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DCA6B137-B785-3310-7BAE-4784654B27D1}"/>
              </a:ext>
            </a:extLst>
          </p:cNvPr>
          <p:cNvCxnSpPr>
            <a:cxnSpLocks/>
            <a:stCxn id="101" idx="4"/>
            <a:endCxn id="105" idx="0"/>
          </p:cNvCxnSpPr>
          <p:nvPr/>
        </p:nvCxnSpPr>
        <p:spPr>
          <a:xfrm>
            <a:off x="6893556" y="2104469"/>
            <a:ext cx="417945" cy="446307"/>
          </a:xfrm>
          <a:prstGeom prst="line">
            <a:avLst/>
          </a:prstGeom>
          <a:ln w="31750">
            <a:solidFill>
              <a:srgbClr val="709C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470</Words>
  <Application>Microsoft Office PowerPoint</Application>
  <PresentationFormat>Широкоэкранный</PresentationFormat>
  <Paragraphs>92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home</cp:lastModifiedBy>
  <cp:revision>25</cp:revision>
  <dcterms:created xsi:type="dcterms:W3CDTF">2025-11-10T19:37:42Z</dcterms:created>
  <dcterms:modified xsi:type="dcterms:W3CDTF">2025-11-12T09:57:32Z</dcterms:modified>
</cp:coreProperties>
</file>