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7" r:id="rId1"/>
  </p:sldMasterIdLst>
  <p:notesMasterIdLst>
    <p:notesMasterId r:id="rId8"/>
  </p:notesMasterIdLst>
  <p:sldIdLst>
    <p:sldId id="369" r:id="rId2"/>
    <p:sldId id="405" r:id="rId3"/>
    <p:sldId id="406" r:id="rId4"/>
    <p:sldId id="408" r:id="rId5"/>
    <p:sldId id="433" r:id="rId6"/>
    <p:sldId id="432" r:id="rId7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етр Лансков" initials="ПЛ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B77B"/>
    <a:srgbClr val="5E63C2"/>
    <a:srgbClr val="00339A"/>
    <a:srgbClr val="002060"/>
    <a:srgbClr val="6C4B82"/>
    <a:srgbClr val="888CD2"/>
    <a:srgbClr val="B9EBDA"/>
    <a:srgbClr val="556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1" autoAdjust="0"/>
    <p:restoredTop sz="94605" autoAdjust="0"/>
  </p:normalViewPr>
  <p:slideViewPr>
    <p:cSldViewPr>
      <p:cViewPr>
        <p:scale>
          <a:sx n="100" d="100"/>
          <a:sy n="100" d="100"/>
        </p:scale>
        <p:origin x="-1908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4CFDD-D7C4-4FED-890B-D02D35106AEB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7317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48748-41FF-4146-BA58-81FBA2FDD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6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25B77B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BDA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25B77B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66700" y="1219200"/>
            <a:ext cx="8648700" cy="42672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5E63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itchFamily="34" charset="0"/>
              </a:rPr>
              <a:t/>
            </a:r>
            <a:br>
              <a:rPr lang="ru-RU" sz="3600" b="1" dirty="0" smtClean="0">
                <a:solidFill>
                  <a:srgbClr val="5E63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itchFamily="34" charset="0"/>
              </a:rPr>
            </a:br>
            <a:r>
              <a:rPr lang="ru-RU" sz="3600" b="1" dirty="0" smtClean="0">
                <a:solidFill>
                  <a:srgbClr val="25B7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itchFamily="34" charset="0"/>
              </a:rPr>
              <a:t> </a:t>
            </a:r>
            <a:br>
              <a:rPr lang="ru-RU" sz="3600" b="1" dirty="0" smtClean="0">
                <a:solidFill>
                  <a:srgbClr val="25B7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itchFamily="34" charset="0"/>
              </a:rPr>
            </a:br>
            <a:r>
              <a:rPr lang="ru-RU" sz="3600" b="1" dirty="0">
                <a:solidFill>
                  <a:srgbClr val="25B7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itchFamily="34" charset="0"/>
              </a:rPr>
              <a:t/>
            </a:r>
            <a:br>
              <a:rPr lang="ru-RU" sz="3600" b="1" dirty="0">
                <a:solidFill>
                  <a:srgbClr val="25B7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itchFamily="34" charset="0"/>
              </a:rPr>
            </a:br>
            <a:r>
              <a:rPr lang="ru-RU" sz="2800" b="1" dirty="0" err="1" smtClean="0">
                <a:solidFill>
                  <a:srgbClr val="5E63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itchFamily="34" charset="0"/>
              </a:rPr>
              <a:t>Цифровизация</a:t>
            </a:r>
            <a:r>
              <a:rPr lang="ru-RU" sz="2800" b="1" dirty="0" smtClean="0">
                <a:solidFill>
                  <a:srgbClr val="5E63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itchFamily="34" charset="0"/>
              </a:rPr>
              <a:t> выпуска ценных бумаг и организация выпуска утилитарных цифровых прав</a:t>
            </a:r>
            <a:r>
              <a:rPr lang="en-US" sz="2000" b="1" dirty="0">
                <a:solidFill>
                  <a:srgbClr val="5E63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itchFamily="34" charset="0"/>
              </a:rPr>
              <a:t/>
            </a:r>
            <a:br>
              <a:rPr lang="en-US" sz="2000" b="1" dirty="0">
                <a:solidFill>
                  <a:srgbClr val="5E63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itchFamily="34" charset="0"/>
              </a:rPr>
            </a:br>
            <a:r>
              <a:rPr lang="ru-RU" sz="2000" b="1" dirty="0" smtClean="0">
                <a:solidFill>
                  <a:srgbClr val="5E63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itchFamily="34" charset="0"/>
              </a:rPr>
              <a:t/>
            </a:r>
            <a:br>
              <a:rPr lang="ru-RU" sz="2000" b="1" dirty="0" smtClean="0">
                <a:solidFill>
                  <a:srgbClr val="5E63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itchFamily="34" charset="0"/>
              </a:rPr>
            </a:br>
            <a:r>
              <a:rPr lang="ru-RU" sz="2000" b="1" dirty="0" smtClean="0">
                <a:solidFill>
                  <a:srgbClr val="5E63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itchFamily="34" charset="0"/>
              </a:rPr>
              <a:t/>
            </a:r>
            <a:br>
              <a:rPr lang="ru-RU" sz="2000" b="1" dirty="0" smtClean="0">
                <a:solidFill>
                  <a:srgbClr val="5E63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itchFamily="34" charset="0"/>
              </a:rPr>
            </a:br>
            <a:r>
              <a:rPr lang="ru-RU" sz="2000" b="1" dirty="0" smtClean="0">
                <a:solidFill>
                  <a:srgbClr val="25B7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itchFamily="34" charset="0"/>
              </a:rPr>
              <a:t>москва</a:t>
            </a:r>
            <a:r>
              <a:rPr lang="ru-RU" sz="1800" b="1" dirty="0" smtClean="0">
                <a:solidFill>
                  <a:srgbClr val="25B7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itchFamily="34" charset="0"/>
              </a:rPr>
              <a:t>, 03 декабря 2019</a:t>
            </a:r>
            <a:r>
              <a:rPr lang="ru-RU" sz="1800" b="1" dirty="0">
                <a:solidFill>
                  <a:srgbClr val="5E63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itchFamily="34" charset="0"/>
              </a:rPr>
              <a:t/>
            </a:r>
            <a:br>
              <a:rPr lang="ru-RU" sz="1800" b="1" dirty="0">
                <a:solidFill>
                  <a:srgbClr val="5E63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itchFamily="34" charset="0"/>
              </a:rPr>
            </a:br>
            <a:endParaRPr lang="en-US" sz="1800" b="1" dirty="0">
              <a:solidFill>
                <a:srgbClr val="5E63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r Gothic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1981200"/>
            <a:ext cx="7772400" cy="24606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3000" y="2286000"/>
            <a:ext cx="6867525" cy="365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4" name="Picture 2" descr="E:\_Work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48400"/>
            <a:ext cx="1739900" cy="30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IPS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04800"/>
            <a:ext cx="533400" cy="604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86200" y="6400800"/>
            <a:ext cx="984019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mtClean="0">
                <a:solidFill>
                  <a:srgbClr val="6C4B82"/>
                </a:solidFill>
              </a:rPr>
              <a:pPr algn="ctr"/>
              <a:t>2</a:t>
            </a:fld>
            <a:endParaRPr lang="en-US" dirty="0">
              <a:solidFill>
                <a:srgbClr val="6C4B82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28600" y="452735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25B7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itchFamily="34" charset="0"/>
              </a:rPr>
              <a:t>Цифровизация</a:t>
            </a:r>
            <a:r>
              <a:rPr lang="ru-RU" sz="2400" b="1" dirty="0" smtClean="0">
                <a:solidFill>
                  <a:srgbClr val="25B7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itchFamily="34" charset="0"/>
              </a:rPr>
              <a:t> </a:t>
            </a:r>
            <a:r>
              <a:rPr lang="ru-RU" sz="2400" b="1" dirty="0">
                <a:solidFill>
                  <a:srgbClr val="25B7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itchFamily="34" charset="0"/>
              </a:rPr>
              <a:t>выпуска </a:t>
            </a:r>
            <a:r>
              <a:rPr lang="ru-RU" sz="2400" b="1" dirty="0" smtClean="0">
                <a:solidFill>
                  <a:srgbClr val="25B7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itchFamily="34" charset="0"/>
              </a:rPr>
              <a:t>ценных бумаг</a:t>
            </a:r>
            <a:endParaRPr lang="ru-RU" sz="2400" b="1" dirty="0">
              <a:solidFill>
                <a:srgbClr val="25B7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r Gothic" pitchFamily="34" charset="0"/>
            </a:endParaRPr>
          </a:p>
        </p:txBody>
      </p:sp>
      <p:pic>
        <p:nvPicPr>
          <p:cNvPr id="9" name="Picture 2" descr="E:\_Work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48400"/>
            <a:ext cx="1739900" cy="30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2400" y="1600200"/>
            <a:ext cx="876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5E63C2"/>
                </a:solidFill>
                <a:latin typeface="Adver Gothic" pitchFamily="34" charset="0"/>
              </a:rPr>
              <a:t>Схема регистрации выпуска акций при учреждении АО</a:t>
            </a:r>
          </a:p>
        </p:txBody>
      </p:sp>
      <p:pic>
        <p:nvPicPr>
          <p:cNvPr id="12" name="Рисунок 11" descr="Изображение выглядит как снимок экрана&#10;&#10;Автоматически созданное описание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" y="1981200"/>
            <a:ext cx="7315200" cy="3962400"/>
          </a:xfrm>
          <a:prstGeom prst="rect">
            <a:avLst/>
          </a:prstGeom>
        </p:spPr>
      </p:pic>
      <p:pic>
        <p:nvPicPr>
          <p:cNvPr id="13" name="Рисунок 12" descr="IPS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00" y="6146801"/>
            <a:ext cx="533400" cy="60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86200" y="6400800"/>
            <a:ext cx="984019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mtClean="0">
                <a:solidFill>
                  <a:srgbClr val="6C4B82"/>
                </a:solidFill>
              </a:rPr>
              <a:pPr algn="ctr"/>
              <a:t>3</a:t>
            </a:fld>
            <a:endParaRPr lang="en-US" dirty="0">
              <a:solidFill>
                <a:srgbClr val="6C4B82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28600" y="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25B7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itchFamily="34" charset="0"/>
              </a:rPr>
              <a:t>Цифровизация</a:t>
            </a:r>
            <a:r>
              <a:rPr lang="ru-RU" sz="2400" b="1" dirty="0" smtClean="0">
                <a:solidFill>
                  <a:srgbClr val="25B7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itchFamily="34" charset="0"/>
              </a:rPr>
              <a:t> </a:t>
            </a:r>
            <a:r>
              <a:rPr lang="ru-RU" sz="2400" b="1" dirty="0">
                <a:solidFill>
                  <a:srgbClr val="25B7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itchFamily="34" charset="0"/>
              </a:rPr>
              <a:t>выпуска </a:t>
            </a:r>
            <a:r>
              <a:rPr lang="ru-RU" sz="2400" b="1" dirty="0" smtClean="0">
                <a:solidFill>
                  <a:srgbClr val="25B7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itchFamily="34" charset="0"/>
              </a:rPr>
              <a:t>ценных бумаг и организация выпуска утилитарных цифровых прав</a:t>
            </a:r>
            <a:endParaRPr lang="ru-RU" sz="2400" b="1" dirty="0">
              <a:solidFill>
                <a:srgbClr val="25B7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r Gothic" pitchFamily="34" charset="0"/>
            </a:endParaRPr>
          </a:p>
        </p:txBody>
      </p:sp>
      <p:pic>
        <p:nvPicPr>
          <p:cNvPr id="9" name="Picture 2" descr="E:\_Work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48400"/>
            <a:ext cx="1739900" cy="30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IPS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146801"/>
            <a:ext cx="533400" cy="60452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2400" y="1600200"/>
            <a:ext cx="876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5E63C2"/>
                </a:solidFill>
                <a:latin typeface="Adver Gothic" pitchFamily="34" charset="0"/>
              </a:rPr>
              <a:t>Дополнительные выпуски </a:t>
            </a:r>
            <a:r>
              <a:rPr lang="ru-RU" sz="1400" dirty="0" smtClean="0">
                <a:solidFill>
                  <a:srgbClr val="5E63C2"/>
                </a:solidFill>
                <a:latin typeface="Adver Gothic" pitchFamily="34" charset="0"/>
              </a:rPr>
              <a:t>акций и иных инструментов финансирования</a:t>
            </a:r>
            <a:endParaRPr lang="ru-RU" sz="1400" dirty="0">
              <a:solidFill>
                <a:srgbClr val="5E63C2"/>
              </a:solidFill>
              <a:latin typeface="Adver Gothic" pitchFamily="34" charset="0"/>
            </a:endParaRPr>
          </a:p>
        </p:txBody>
      </p:sp>
      <p:pic>
        <p:nvPicPr>
          <p:cNvPr id="12" name="Рисунок 11" descr="Изображение выглядит как снимок экрана&#10;&#10;Автоматически созданное описание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" y="198120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86200" y="6400800"/>
            <a:ext cx="984019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mtClean="0">
                <a:solidFill>
                  <a:srgbClr val="6C4B82"/>
                </a:solidFill>
              </a:rPr>
              <a:pPr algn="ctr"/>
              <a:t>4</a:t>
            </a:fld>
            <a:endParaRPr lang="en-US" dirty="0">
              <a:solidFill>
                <a:srgbClr val="6C4B82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28600" y="159603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5B7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itchFamily="34" charset="0"/>
              </a:rPr>
              <a:t>Схема </a:t>
            </a:r>
            <a:r>
              <a:rPr lang="ru-RU" sz="2400" b="1" dirty="0">
                <a:solidFill>
                  <a:srgbClr val="25B7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itchFamily="34" charset="0"/>
              </a:rPr>
              <a:t>привлечения инвестиций </a:t>
            </a:r>
            <a:r>
              <a:rPr lang="ru-RU" sz="2400" b="1" dirty="0" smtClean="0">
                <a:solidFill>
                  <a:srgbClr val="25B7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itchFamily="34" charset="0"/>
              </a:rPr>
              <a:t>посредством оператора инвестиционной </a:t>
            </a:r>
            <a:r>
              <a:rPr lang="ru-RU" sz="2400" b="1" dirty="0">
                <a:solidFill>
                  <a:srgbClr val="25B7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itchFamily="34" charset="0"/>
              </a:rPr>
              <a:t>платформы</a:t>
            </a:r>
          </a:p>
        </p:txBody>
      </p:sp>
      <p:pic>
        <p:nvPicPr>
          <p:cNvPr id="9" name="Picture 2" descr="E:\_Work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48400"/>
            <a:ext cx="1739900" cy="30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IPS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146801"/>
            <a:ext cx="533400" cy="604520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828800"/>
            <a:ext cx="860651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80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86200" y="6400800"/>
            <a:ext cx="984019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mtClean="0">
                <a:solidFill>
                  <a:srgbClr val="6C4B82"/>
                </a:solidFill>
              </a:rPr>
              <a:pPr algn="ctr"/>
              <a:t>5</a:t>
            </a:fld>
            <a:endParaRPr lang="en-US" dirty="0">
              <a:solidFill>
                <a:srgbClr val="6C4B82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28600" y="762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25B7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itchFamily="34" charset="0"/>
              </a:rPr>
              <a:t>Цифровизация</a:t>
            </a:r>
            <a:r>
              <a:rPr lang="ru-RU" sz="2400" b="1" dirty="0" smtClean="0">
                <a:solidFill>
                  <a:srgbClr val="25B7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itchFamily="34" charset="0"/>
              </a:rPr>
              <a:t> выпуска ценных бумаг и организация выпуска утилитарных цифровых прав</a:t>
            </a:r>
            <a:endParaRPr lang="ru-RU" sz="2400" b="1" dirty="0">
              <a:solidFill>
                <a:srgbClr val="25B7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r Gothic" pitchFamily="34" charset="0"/>
            </a:endParaRPr>
          </a:p>
        </p:txBody>
      </p:sp>
      <p:pic>
        <p:nvPicPr>
          <p:cNvPr id="9" name="Picture 2" descr="E:\_Work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48400"/>
            <a:ext cx="1739900" cy="30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IPS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146801"/>
            <a:ext cx="533400" cy="604520"/>
          </a:xfrm>
          <a:prstGeom prst="rect">
            <a:avLst/>
          </a:prstGeom>
        </p:spPr>
      </p:pic>
      <p:pic>
        <p:nvPicPr>
          <p:cNvPr id="11" name="Рисунок 10" descr="Взаимодействие оператора с учетными институтам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797472"/>
            <a:ext cx="7696200" cy="401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86200" y="6400800"/>
            <a:ext cx="984019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mtClean="0">
                <a:solidFill>
                  <a:srgbClr val="6C4B82"/>
                </a:solidFill>
              </a:rPr>
              <a:pPr algn="ctr"/>
              <a:t>6</a:t>
            </a:fld>
            <a:endParaRPr lang="en-US" dirty="0">
              <a:solidFill>
                <a:srgbClr val="6C4B82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28600" y="159603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5B7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itchFamily="34" charset="0"/>
              </a:rPr>
              <a:t>От личного кабинета к цифровому кошельку</a:t>
            </a:r>
            <a:endParaRPr lang="ru-RU" sz="2400" b="1" dirty="0">
              <a:solidFill>
                <a:srgbClr val="25B7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r Gothic" pitchFamily="34" charset="0"/>
            </a:endParaRPr>
          </a:p>
        </p:txBody>
      </p:sp>
      <p:pic>
        <p:nvPicPr>
          <p:cNvPr id="9" name="Picture 2" descr="E:\_Work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48400"/>
            <a:ext cx="1739900" cy="30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IPS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146801"/>
            <a:ext cx="533400" cy="6045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1230"/>
            <a:ext cx="6858000" cy="464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16784</TotalTime>
  <Words>56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Обычная</vt:lpstr>
      <vt:lpstr>    Цифровизация выпуска ценных бумаг и организация выпуска утилитарных цифровых прав   москва, 03 декабря 2019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directions of a public administration reform in Belarus</dc:title>
  <dc:creator>Ina</dc:creator>
  <cp:lastModifiedBy>Петр Лансков</cp:lastModifiedBy>
  <cp:revision>711</cp:revision>
  <cp:lastPrinted>2019-10-16T15:32:39Z</cp:lastPrinted>
  <dcterms:created xsi:type="dcterms:W3CDTF">2006-08-16T00:00:00Z</dcterms:created>
  <dcterms:modified xsi:type="dcterms:W3CDTF">2019-12-18T13:52:56Z</dcterms:modified>
</cp:coreProperties>
</file>