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71" r:id="rId3"/>
    <p:sldId id="268" r:id="rId4"/>
    <p:sldId id="273" r:id="rId5"/>
    <p:sldId id="272" r:id="rId6"/>
    <p:sldId id="266" r:id="rId7"/>
    <p:sldId id="274" r:id="rId8"/>
    <p:sldId id="270" r:id="rId9"/>
    <p:sldId id="258" r:id="rId10"/>
  </p:sldIdLst>
  <p:sldSz cx="9144000" cy="6858000" type="screen4x3"/>
  <p:notesSz cx="6797675" cy="9926638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2FF"/>
    <a:srgbClr val="47A8E3"/>
    <a:srgbClr val="9E0000"/>
    <a:srgbClr val="DBDBDB"/>
    <a:srgbClr val="007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86" autoAdjust="0"/>
  </p:normalViewPr>
  <p:slideViewPr>
    <p:cSldViewPr>
      <p:cViewPr varScale="1">
        <p:scale>
          <a:sx n="111" d="100"/>
          <a:sy n="111" d="100"/>
        </p:scale>
        <p:origin x="153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D0BBC-B988-4E2A-ABB8-93348926965C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5FB97-DBB2-491B-B1CE-B89B08ABA9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490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FB97-DBB2-491B-B1CE-B89B08ABA9E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32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FB97-DBB2-491B-B1CE-B89B08ABA9E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73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FB97-DBB2-491B-B1CE-B89B08ABA9E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494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FB97-DBB2-491B-B1CE-B89B08ABA9E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522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FB97-DBB2-491B-B1CE-B89B08ABA9E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7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C62F-2B60-493E-A0B7-824F1FA113F8}" type="datetime1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219B-BFDE-42F2-AE28-9B5FAAA8EFA3}" type="datetime1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E1E1-AF7E-476F-BABE-198B616D78E7}" type="datetime1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03E3A-C4CB-40F4-905E-2990577A3917}" type="datetime1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9A3-DE14-4E35-8266-713BC2FC5D45}" type="datetime1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B9ED-4DC6-4CAA-AD46-FC1F4347C9B1}" type="datetime1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F24-E070-4089-8DDA-45860508B1E7}" type="datetime1">
              <a:rPr lang="en-US" smtClean="0"/>
              <a:t>12/18/2019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2231-2A1B-4228-97CE-B87AA62DB675}" type="datetime1">
              <a:rPr lang="en-US" smtClean="0"/>
              <a:t>12/18/2019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1ED22-3895-453D-A85B-1D77C506CCCA}" type="datetime1">
              <a:rPr lang="en-US" smtClean="0"/>
              <a:t>12/18/2019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5FFF-BC02-4FF1-8AD7-07C182619CAB}" type="datetime1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DECC-D13F-4830-BE70-56EB48979B09}" type="datetime1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&amp;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2F93C-91D4-4E3E-B6BC-AC2C349315D9}" type="datetime1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&amp;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f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OFFICE-01\Bufer2\Ирина\Евгений\Drago\Prezentazia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461617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800600" y="4114800"/>
            <a:ext cx="4343400" cy="1295400"/>
          </a:xfrm>
        </p:spPr>
        <p:txBody>
          <a:bodyPr>
            <a:noAutofit/>
          </a:bodyPr>
          <a:lstStyle/>
          <a:p>
            <a:r>
              <a:rPr lang="ru-RU" sz="1800" b="1" i="1" dirty="0">
                <a:solidFill>
                  <a:schemeClr val="bg1"/>
                </a:solidFill>
                <a:latin typeface="Century Gothic" pitchFamily="34" charset="0"/>
              </a:rPr>
              <a:t>ИНВЕСТИЦИОННЫЕ ПЛАТФОРМЫ. ВОЗМОЖНОСТИ РАСШИРЕНИЯ СФЕРЫ ДЕЯТЕЛЬНОСТИ РЕГИСТРАТОРОВ. </a:t>
            </a:r>
            <a:endParaRPr lang="ru-RU" sz="1600" b="1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10200" y="5562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  <a:ea typeface="+mj-ea"/>
                <a:cs typeface="+mj-cs"/>
              </a:rPr>
              <a:t>Декабрь, 2019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770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Новые «цифровые» законы 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1524000"/>
            <a:ext cx="8458200" cy="483235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68288" algn="l"/>
              </a:tabLst>
            </a:pPr>
            <a:r>
              <a:rPr lang="ru-RU" sz="1600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Федеральный закон от 18.03.2019 N 34-ФЗ </a:t>
            </a:r>
            <a:endParaRPr lang="en-US" sz="1600" b="1" dirty="0">
              <a:solidFill>
                <a:srgbClr val="0070C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"О внесении изменений в части первую, вторую и статью 1124 части третьей Гражданского кодекса Российской Федерации»  </a:t>
            </a:r>
            <a:r>
              <a:rPr lang="ru-RU" sz="1600" b="1" i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(вступил в силу с 01.10.2019г., далее - Закон о цифровых правах)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вводит новое понятие «цифровые права»  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определяет возможности для заключения сделок в электронной форме  </a:t>
            </a:r>
            <a:endParaRPr lang="en-US" sz="1600" dirty="0">
              <a:solidFill>
                <a:schemeClr val="tx2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Федеральный закон от 02.08.2019 N 259-ФЗ </a:t>
            </a:r>
            <a:endParaRPr lang="en-US" sz="1600" b="1" dirty="0">
              <a:solidFill>
                <a:srgbClr val="0070C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"О привлечении инвестиций с использованием инвестиционных платформ и о внесении изменений в отдельные законодательные акты Российской Федерации» </a:t>
            </a:r>
            <a:r>
              <a:rPr lang="ru-RU" sz="1600" b="1" i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(вступает в силу с 01.01.2020г., далее – Закон о привлечении  инвестиций) 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определяет целый спектр новых «цифровых»  понятий в инвестировании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правовые основы деятельности операторов инвестиционных платформ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регулирует возникновение и обращение утилитарных цифровых прав </a:t>
            </a:r>
            <a:r>
              <a:rPr lang="ru-RU" sz="1600" i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(предусмотренных  данным законом) 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Выдачу и обращение ценных бумаг, удостоверяющих утилитарные цифровые права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endParaRPr lang="ru-RU" sz="1800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endParaRPr lang="ru-RU" sz="1800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05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770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3400" y="243681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Что такое «Инвестиционная платформа»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?</a:t>
            </a:r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2015" y="1524000"/>
            <a:ext cx="8458200" cy="472440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68288" algn="l"/>
              </a:tabLst>
            </a:pPr>
            <a:endParaRPr lang="ru-RU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ИНВЕСТИЦИОННАЯ ПЛАТФОРМА  это: </a:t>
            </a: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информационная система в информационно-телекоммуникационной сети "Интернет", </a:t>
            </a: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используемая для заключения с помощью информационных технологий и технических средств этой информационной системы договоров инвестирования, доступ к которой предоставляется  оператором инвестиционной платформы» </a:t>
            </a: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i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(ст. 2 Закона о привлечении инвестиций)</a:t>
            </a:r>
          </a:p>
          <a:p>
            <a:pPr marL="0" indent="0">
              <a:buNone/>
              <a:tabLst>
                <a:tab pos="268288" algn="l"/>
              </a:tabLst>
            </a:pPr>
            <a:endParaRPr lang="ru-RU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  <a:tabLst>
                <a:tab pos="268288" algn="l"/>
              </a:tabLst>
            </a:pPr>
            <a:r>
              <a:rPr lang="ru-RU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СПОСОБЫ ИНВЕСТИРОВАНИЯ</a:t>
            </a:r>
          </a:p>
          <a:p>
            <a:pPr>
              <a:buFont typeface="Wingdings" panose="05000000000000000000" pitchFamily="2" charset="2"/>
              <a:buChar char="q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приобретение утилитарных  цифровых прав </a:t>
            </a:r>
          </a:p>
          <a:p>
            <a:pPr>
              <a:buFont typeface="Wingdings" panose="05000000000000000000" pitchFamily="2" charset="2"/>
              <a:buChar char="q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путем предоставления займов </a:t>
            </a:r>
          </a:p>
          <a:p>
            <a:pPr>
              <a:buFont typeface="Wingdings" panose="05000000000000000000" pitchFamily="2" charset="2"/>
              <a:buChar char="q"/>
              <a:tabLst>
                <a:tab pos="268288" algn="l"/>
              </a:tabLst>
            </a:pP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приобретение эмиссионных ценных бумаг </a:t>
            </a:r>
          </a:p>
          <a:p>
            <a:pPr marL="0" indent="0">
              <a:buNone/>
              <a:tabLst>
                <a:tab pos="268288" algn="l"/>
              </a:tabLst>
            </a:pPr>
            <a:r>
              <a:rPr lang="ru-RU" sz="1600" i="1" dirty="0">
                <a:solidFill>
                  <a:schemeClr val="tx2"/>
                </a:solidFill>
                <a:latin typeface="Century Gothic" panose="020B0502020202020204" pitchFamily="34" charset="0"/>
              </a:rPr>
              <a:t>(за рядом исключений и с условием размещения таких бумаг путем закрытой подписки)</a:t>
            </a:r>
          </a:p>
          <a:p>
            <a:pPr marL="0" indent="0" algn="ctr">
              <a:buNone/>
              <a:tabLst>
                <a:tab pos="268288" algn="l"/>
              </a:tabLst>
            </a:pPr>
            <a:endParaRPr lang="ru-RU" sz="1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3501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770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Требование к оператору инвестиционной платформы  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2015" y="1524000"/>
            <a:ext cx="8458200" cy="47244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Не вправе совмещать свою деятельность с иной деятельностью финансовой организации, </a:t>
            </a:r>
            <a:r>
              <a:rPr lang="ru-RU" sz="1600" b="1" u="sng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за исключением деятельности:  организатора торговли, брокерской, дилерской,  клиринговой, депозитарной, по ведению реестров владельцев ЦБ, деятельность по управлению ЦБ  </a:t>
            </a: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(…)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Размер собственных средств  - </a:t>
            </a: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не менее 5 млн. руб</a:t>
            </a: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Соблюдение ряда ограничений на </a:t>
            </a: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состав контролирующих лиц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Требования к единоличному </a:t>
            </a: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исполнительному органу</a:t>
            </a: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, членам коллегиального исполнительного органа, членам </a:t>
            </a: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совета директоров</a:t>
            </a: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Наличие </a:t>
            </a:r>
            <a:r>
              <a:rPr lang="ru-RU" sz="16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внутреннего документа по управлению конфликтами интересов </a:t>
            </a: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и раскрытие информации о выявленных конфликтах интересов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ru-RU" sz="16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Оператор ИП и контролирующие лица не должны быть включены в перечень лиц, в отношении которых имеются сведения об их  причастности к экстремистской деятельности, терроризму или распространению оружия массового уничтожения. </a:t>
            </a:r>
          </a:p>
          <a:p>
            <a:pPr>
              <a:buFont typeface="Wingdings" panose="05000000000000000000" pitchFamily="2" charset="2"/>
              <a:buChar char="Ø"/>
              <a:tabLst>
                <a:tab pos="268288" algn="l"/>
              </a:tabLst>
            </a:pPr>
            <a:endParaRPr lang="ru-RU" sz="1800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79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770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Деятельность оператора инвестиционной платформы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2015" y="1524000"/>
            <a:ext cx="8458200" cy="472440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268288" algn="l"/>
              </a:tabLst>
            </a:pPr>
            <a:endParaRPr lang="ru-RU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  <a:tabLst>
                <a:tab pos="268288" algn="l"/>
              </a:tabLst>
            </a:pPr>
            <a:endParaRPr lang="ru-RU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  <a:tabLst>
                <a:tab pos="268288" algn="l"/>
              </a:tabLst>
            </a:pPr>
            <a:endParaRPr lang="ru-RU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  <a:tabLst>
                <a:tab pos="268288" algn="l"/>
              </a:tabLst>
            </a:pPr>
            <a:endParaRPr lang="ru-RU" sz="1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9" name="Рисунок 8" descr="Пользователь">
            <a:extLst>
              <a:ext uri="{FF2B5EF4-FFF2-40B4-BE49-F238E27FC236}">
                <a16:creationId xmlns:a16="http://schemas.microsoft.com/office/drawing/2014/main" id="{32B22D75-7061-4DCE-B592-A7E51389F3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1069" y="1953273"/>
            <a:ext cx="2208220" cy="2133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D2D08C-6E47-4292-B9AF-8AC5FD60B599}"/>
              </a:ext>
            </a:extLst>
          </p:cNvPr>
          <p:cNvSpPr txBox="1"/>
          <p:nvPr/>
        </p:nvSpPr>
        <p:spPr>
          <a:xfrm>
            <a:off x="3757268" y="1751291"/>
            <a:ext cx="16294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ОПЕРАТОР ИП</a:t>
            </a:r>
          </a:p>
        </p:txBody>
      </p:sp>
      <p:pic>
        <p:nvPicPr>
          <p:cNvPr id="11" name="Рисунок 10" descr="Пользователь">
            <a:extLst>
              <a:ext uri="{FF2B5EF4-FFF2-40B4-BE49-F238E27FC236}">
                <a16:creationId xmlns:a16="http://schemas.microsoft.com/office/drawing/2014/main" id="{CBD4A967-2CE4-435C-81F3-0007E8458D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8499" y="2086998"/>
            <a:ext cx="1045658" cy="1010323"/>
          </a:xfrm>
          <a:prstGeom prst="rect">
            <a:avLst/>
          </a:prstGeom>
        </p:spPr>
      </p:pic>
      <p:pic>
        <p:nvPicPr>
          <p:cNvPr id="12" name="Рисунок 11" descr="Пользователь">
            <a:extLst>
              <a:ext uri="{FF2B5EF4-FFF2-40B4-BE49-F238E27FC236}">
                <a16:creationId xmlns:a16="http://schemas.microsoft.com/office/drawing/2014/main" id="{A421894F-BDB5-4AE8-A01A-A329A5B580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6642" y="2929097"/>
            <a:ext cx="1034772" cy="999805"/>
          </a:xfrm>
          <a:prstGeom prst="rect">
            <a:avLst/>
          </a:prstGeom>
        </p:spPr>
      </p:pic>
      <p:pic>
        <p:nvPicPr>
          <p:cNvPr id="13" name="Рисунок 12" descr="Пользователь">
            <a:extLst>
              <a:ext uri="{FF2B5EF4-FFF2-40B4-BE49-F238E27FC236}">
                <a16:creationId xmlns:a16="http://schemas.microsoft.com/office/drawing/2014/main" id="{7ADEE171-04E1-4410-A04A-15A60D35476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12246" y="2553091"/>
            <a:ext cx="1034772" cy="999805"/>
          </a:xfrm>
          <a:prstGeom prst="rect">
            <a:avLst/>
          </a:prstGeom>
        </p:spPr>
      </p:pic>
      <p:pic>
        <p:nvPicPr>
          <p:cNvPr id="15" name="Рисунок 14" descr="Пользователь">
            <a:extLst>
              <a:ext uri="{FF2B5EF4-FFF2-40B4-BE49-F238E27FC236}">
                <a16:creationId xmlns:a16="http://schemas.microsoft.com/office/drawing/2014/main" id="{8E7EF2BB-9F8F-46B9-A840-8A625A68284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324483" y="2752018"/>
            <a:ext cx="1429296" cy="138099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D93257B-951D-4775-A07F-24F986283855}"/>
              </a:ext>
            </a:extLst>
          </p:cNvPr>
          <p:cNvSpPr txBox="1"/>
          <p:nvPr/>
        </p:nvSpPr>
        <p:spPr>
          <a:xfrm>
            <a:off x="276642" y="1701225"/>
            <a:ext cx="16294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ИНВЕСТОРЫ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6773CB-8B79-4A81-BD04-C3C0E3AF3EE7}"/>
              </a:ext>
            </a:extLst>
          </p:cNvPr>
          <p:cNvSpPr txBox="1"/>
          <p:nvPr/>
        </p:nvSpPr>
        <p:spPr>
          <a:xfrm>
            <a:off x="6795325" y="1751291"/>
            <a:ext cx="208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ЛИЦО, ПРИВЛЕКАЮЩЕЕ ИНВЕСТИЦИ</a:t>
            </a:r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C0949CC8-4AA7-47CA-9DF8-A0F0D205BE42}"/>
              </a:ext>
            </a:extLst>
          </p:cNvPr>
          <p:cNvSpPr/>
          <p:nvPr/>
        </p:nvSpPr>
        <p:spPr>
          <a:xfrm>
            <a:off x="457200" y="3771782"/>
            <a:ext cx="2619408" cy="2416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Century Gothic" panose="020B0502020202020204" pitchFamily="34" charset="0"/>
              </a:rPr>
              <a:t>Договор по содействию в инвестировании</a:t>
            </a:r>
          </a:p>
        </p:txBody>
      </p:sp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1171857D-17EE-4DBA-96E3-C3359FDAEA28}"/>
              </a:ext>
            </a:extLst>
          </p:cNvPr>
          <p:cNvSpPr/>
          <p:nvPr/>
        </p:nvSpPr>
        <p:spPr>
          <a:xfrm flipH="1">
            <a:off x="6027480" y="3741608"/>
            <a:ext cx="2520491" cy="2416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Century Gothic" panose="020B0502020202020204" pitchFamily="34" charset="0"/>
              </a:rPr>
              <a:t>Договор по привлечению  инвестиций 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9B2884C-44E7-4CDB-8393-898628AF0CF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06" y="2188140"/>
            <a:ext cx="799618" cy="80803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D80F0A9-ACB1-4202-AC85-AD38251FA759}"/>
              </a:ext>
            </a:extLst>
          </p:cNvPr>
          <p:cNvSpPr txBox="1"/>
          <p:nvPr/>
        </p:nvSpPr>
        <p:spPr>
          <a:xfrm>
            <a:off x="3056055" y="3791674"/>
            <a:ext cx="2978719" cy="2292935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Использование информационных технологий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Правила оператора ИП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Ведение реестра договоров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Осуществление расчетов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86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770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Клиенты оператора инвестиционной платформы 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8382000" cy="490855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tabLst>
                <a:tab pos="266700" algn="l"/>
              </a:tabLst>
            </a:pPr>
            <a:r>
              <a:rPr lang="ru-RU" sz="2400" b="1" u="sng" dirty="0">
                <a:solidFill>
                  <a:schemeClr val="tx2"/>
                </a:solidFill>
                <a:latin typeface="Century Gothic" panose="020B0502020202020204" pitchFamily="34" charset="0"/>
              </a:rPr>
              <a:t>Инвесторы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Физические лица  (до 600 тыс. руб. в год)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Индивидуальные предприниматели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Квалифицированные инвесторы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Физические лица по договорам инвестирования с ПАО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Юридические лица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Иные лица  (п. 9 ст. 8 Закона о привлечении инвестиций)</a:t>
            </a:r>
          </a:p>
          <a:p>
            <a:pPr marL="0" indent="0">
              <a:lnSpc>
                <a:spcPct val="110000"/>
              </a:lnSpc>
              <a:buNone/>
              <a:tabLst>
                <a:tab pos="266700" algn="l"/>
              </a:tabLst>
            </a:pPr>
            <a:r>
              <a:rPr lang="ru-RU" sz="2400" b="1" u="sng" dirty="0">
                <a:solidFill>
                  <a:schemeClr val="tx2"/>
                </a:solidFill>
                <a:latin typeface="Century Gothic" panose="020B0502020202020204" pitchFamily="34" charset="0"/>
              </a:rPr>
              <a:t>Лица, </a:t>
            </a:r>
            <a:r>
              <a:rPr lang="ru-RU" sz="2400" b="1" u="sng" dirty="0" err="1">
                <a:solidFill>
                  <a:schemeClr val="tx2"/>
                </a:solidFill>
                <a:latin typeface="Century Gothic" panose="020B0502020202020204" pitchFamily="34" charset="0"/>
              </a:rPr>
              <a:t>привлекаюшие</a:t>
            </a:r>
            <a:r>
              <a:rPr lang="ru-RU" sz="2400" b="1" u="sng" dirty="0">
                <a:solidFill>
                  <a:schemeClr val="tx2"/>
                </a:solidFill>
                <a:latin typeface="Century Gothic" panose="020B0502020202020204" pitchFamily="34" charset="0"/>
              </a:rPr>
              <a:t> инвестиции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Российские юридические  лица </a:t>
            </a: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и</a:t>
            </a:r>
            <a:endParaRPr lang="en-US" sz="1800" dirty="0">
              <a:solidFill>
                <a:schemeClr val="tx2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индивидуальные предприниматели </a:t>
            </a:r>
          </a:p>
          <a:p>
            <a:pPr marL="0" indent="0">
              <a:buNone/>
            </a:pPr>
            <a:r>
              <a:rPr lang="en-US" sz="1600" i="1" dirty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r>
              <a:rPr lang="ru-RU" sz="1600" i="1" dirty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(с учетом наличия ряда ограничений,  установленных законом   или  правилами инвестиционной платформы)</a:t>
            </a:r>
          </a:p>
        </p:txBody>
      </p:sp>
    </p:spTree>
    <p:extLst>
      <p:ext uri="{BB962C8B-B14F-4D97-AF65-F5344CB8AC3E}">
        <p14:creationId xmlns:p14="http://schemas.microsoft.com/office/powerpoint/2010/main" val="112884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770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Правила игры 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8382000" cy="490855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tabLst>
                <a:tab pos="266700" algn="l"/>
              </a:tabLst>
            </a:pPr>
            <a:r>
              <a:rPr lang="ru-RU" sz="2000" b="1" u="sng" dirty="0">
                <a:solidFill>
                  <a:schemeClr val="tx2"/>
                </a:solidFill>
                <a:latin typeface="Century Gothic" panose="020B0502020202020204" pitchFamily="34" charset="0"/>
              </a:rPr>
              <a:t>Правила инвестиционной платформы должны содержать: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Условия заключаемых договоров по привлечению инвестиций и по содействию в инвестировании, порядок присоединения к ним;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Порядок идентификации клиентов (участников) платформы и требования, предъявляемые к ним;</a:t>
            </a:r>
          </a:p>
          <a:p>
            <a:pPr lvl="0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Возможные способы инвестирования для данной ИП;</a:t>
            </a:r>
          </a:p>
          <a:p>
            <a:pPr lvl="0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Требования к содержанию инвестиционного предложения и порядок его принятия;</a:t>
            </a:r>
          </a:p>
          <a:p>
            <a:pPr lvl="0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Порядок денежных расчетов между всеми участниками ИП, в том числе сроки передачи денежных средств участникам и вознаграждение Оператора ИП;</a:t>
            </a:r>
          </a:p>
          <a:p>
            <a:pPr lvl="0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Иные положения, предусмотренные Законом или не противоречащие ему, в том числе по раскрытию информации  ОИП и возможности использования мобильного приложения.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587415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OFFICE-01\Bufer2\Ирина\Евгений\Drago\Prezentazia\297x210mm-04-2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" y="0"/>
            <a:ext cx="9165770" cy="6477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274638"/>
          </a:xfrm>
        </p:spPr>
        <p:txBody>
          <a:bodyPr>
            <a:noAutofit/>
          </a:bodyPr>
          <a:lstStyle/>
          <a:p>
            <a:pPr indent="-163513" algn="l"/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ДРАГА - ВАШ ОПЕРАТОР ИНВЕСТИЦИОННОЙ ПЛАТФОРМЫ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888448B-0294-4676-A838-DC336E0500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" y="1371600"/>
            <a:ext cx="9165770" cy="490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75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OFFICE-01\Bufer2\Ирина\Евгений\Drago\Prezentazia\297x210mm-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955" y="381000"/>
            <a:ext cx="9164955" cy="6477000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6200" y="304799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СПАСИБО ЗА ВНИМАНИЕ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5672</TotalTime>
  <Words>571</Words>
  <Application>Microsoft Office PowerPoint</Application>
  <PresentationFormat>Экран (4:3)</PresentationFormat>
  <Paragraphs>78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</vt:lpstr>
      <vt:lpstr>Office Theme</vt:lpstr>
      <vt:lpstr>ИНВЕСТИЦИОННЫЕ ПЛАТФОРМЫ. ВОЗМОЖНОСТИ РАСШИРЕНИЯ СФЕРЫ ДЕЯТЕЛЬНОСТИ РЕГИСТРАТОРОВ. </vt:lpstr>
      <vt:lpstr>Новые «цифровые» законы </vt:lpstr>
      <vt:lpstr>Что такое «Инвестиционная платформа» ? </vt:lpstr>
      <vt:lpstr>Требование к оператору инвестиционной платформы  </vt:lpstr>
      <vt:lpstr>Деятельность оператора инвестиционной платформы</vt:lpstr>
      <vt:lpstr>Клиенты оператора инвестиционной платформы </vt:lpstr>
      <vt:lpstr>Правила игры </vt:lpstr>
      <vt:lpstr>ДРАГА - ВАШ ОПЕРАТОР ИНВЕСТИЦИОННОЙ ПЛАТФОРМЫ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</dc:title>
  <dc:creator>grafik</dc:creator>
  <cp:lastModifiedBy>Галкина Светлана Анатольевна</cp:lastModifiedBy>
  <cp:revision>219</cp:revision>
  <cp:lastPrinted>2019-12-02T14:11:04Z</cp:lastPrinted>
  <dcterms:created xsi:type="dcterms:W3CDTF">2017-04-18T09:10:33Z</dcterms:created>
  <dcterms:modified xsi:type="dcterms:W3CDTF">2019-12-18T14:14:41Z</dcterms:modified>
</cp:coreProperties>
</file>